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93" r:id="rId3"/>
    <p:sldId id="289" r:id="rId4"/>
    <p:sldId id="291" r:id="rId5"/>
    <p:sldId id="262" r:id="rId6"/>
    <p:sldId id="813" r:id="rId7"/>
    <p:sldId id="812" r:id="rId8"/>
    <p:sldId id="288" r:id="rId9"/>
    <p:sldId id="28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lack" panose="00000A00000000000000" pitchFamily="2" charset="0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Y8KWPGrbLXHLKatUJa6D5Zb92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E54"/>
    <a:srgbClr val="D6DCE5"/>
    <a:srgbClr val="A5283C"/>
    <a:srgbClr val="D27A33"/>
    <a:srgbClr val="FFD3D4"/>
    <a:srgbClr val="660042"/>
    <a:srgbClr val="FFF1F0"/>
    <a:srgbClr val="5C0000"/>
    <a:srgbClr val="AFABAB"/>
    <a:srgbClr val="C75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1BFC9-5DA0-425C-938C-047CF45EDBE6}">
  <a:tblStyle styleId="{EA91BFC9-5DA0-425C-938C-047CF45EDB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6259" autoAdjust="0"/>
  </p:normalViewPr>
  <p:slideViewPr>
    <p:cSldViewPr snapToGrid="0" snapToObjects="1">
      <p:cViewPr varScale="1">
        <p:scale>
          <a:sx n="64" d="100"/>
          <a:sy n="64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jurisdiccion4\Desktop\INFORME%20FMRR\FMRR_nacio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issa\AppData\Local\Temp\Rar$DIa0.254\Grafico%20sexo%20past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risdiccion4\Desktop\INFORME%20FMRR\Grafico%20sexo%20past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risdiccion4\Desktop\INFORME%20FMRR\casos_fmrr%20(1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risdiccion4\Desktop\INFORME%20FMRR\casos_fmrr%20(1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risdiccion4\Desktop\INFORME%20FMRR\CANAL%20FMRR_2023%2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39768281823718E-2"/>
          <c:y val="0.1660512242901496"/>
          <c:w val="0.8519320563233268"/>
          <c:h val="0.65418870599315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FMRR_nacional!$B$1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A9784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2D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A-9D4D-8D5F-B26E72B6B0B9}"/>
              </c:ext>
            </c:extLst>
          </c:dPt>
          <c:dLbls>
            <c:dLbl>
              <c:idx val="0"/>
              <c:layout>
                <c:manualLayout>
                  <c:x val="0"/>
                  <c:y val="-1.771217712177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5A-9D4D-8D5F-B26E72B6B0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FMRR_nacional!$A$2:$A$16</c:f>
              <c:strCache>
                <c:ptCount val="15"/>
                <c:pt idx="0">
                  <c:v>Sonora</c:v>
                </c:pt>
                <c:pt idx="1">
                  <c:v>Chihuahua</c:v>
                </c:pt>
                <c:pt idx="2">
                  <c:v>Baja California</c:v>
                </c:pt>
                <c:pt idx="3">
                  <c:v>Nuevo León</c:v>
                </c:pt>
                <c:pt idx="4">
                  <c:v>Coahuila</c:v>
                </c:pt>
                <c:pt idx="5">
                  <c:v>Sinaloa</c:v>
                </c:pt>
                <c:pt idx="6">
                  <c:v>Yucatán</c:v>
                </c:pt>
                <c:pt idx="7">
                  <c:v>Durango</c:v>
                </c:pt>
                <c:pt idx="8">
                  <c:v>Veracruz</c:v>
                </c:pt>
                <c:pt idx="9">
                  <c:v>Campeche</c:v>
                </c:pt>
                <c:pt idx="10">
                  <c:v>Chiapas</c:v>
                </c:pt>
                <c:pt idx="11">
                  <c:v>Jalisco</c:v>
                </c:pt>
                <c:pt idx="12">
                  <c:v>Michoacán</c:v>
                </c:pt>
                <c:pt idx="13">
                  <c:v>Puebla</c:v>
                </c:pt>
                <c:pt idx="14">
                  <c:v>Tamaulipas</c:v>
                </c:pt>
              </c:strCache>
            </c:strRef>
          </c:cat>
          <c:val>
            <c:numRef>
              <c:f>FMRR_nacional!$B$2:$B$16</c:f>
              <c:numCache>
                <c:formatCode>General</c:formatCode>
                <c:ptCount val="15"/>
                <c:pt idx="0">
                  <c:v>94</c:v>
                </c:pt>
                <c:pt idx="1">
                  <c:v>86</c:v>
                </c:pt>
                <c:pt idx="2">
                  <c:v>80</c:v>
                </c:pt>
                <c:pt idx="3">
                  <c:v>75</c:v>
                </c:pt>
                <c:pt idx="4">
                  <c:v>26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5A-9D4D-8D5F-B26E72B6B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594320"/>
        <c:axId val="408677648"/>
      </c:barChart>
      <c:lineChart>
        <c:grouping val="standard"/>
        <c:varyColors val="0"/>
        <c:ser>
          <c:idx val="1"/>
          <c:order val="1"/>
          <c:tx>
            <c:strRef>
              <c:f>FMRR_nacional!$C$1</c:f>
              <c:strCache>
                <c:ptCount val="1"/>
                <c:pt idx="0">
                  <c:v>IA</c:v>
                </c:pt>
              </c:strCache>
            </c:strRef>
          </c:tx>
          <c:spPr>
            <a:ln w="28575" cap="rnd">
              <a:solidFill>
                <a:srgbClr val="81064B"/>
              </a:solidFill>
              <a:round/>
            </a:ln>
            <a:effectLst/>
          </c:spPr>
          <c:marker>
            <c:symbol val="none"/>
          </c:marker>
          <c:cat>
            <c:strRef>
              <c:f>FMRR_nacional!$A$2:$A$16</c:f>
              <c:strCache>
                <c:ptCount val="15"/>
                <c:pt idx="0">
                  <c:v>Sonora</c:v>
                </c:pt>
                <c:pt idx="1">
                  <c:v>Chihuahua</c:v>
                </c:pt>
                <c:pt idx="2">
                  <c:v>Baja California</c:v>
                </c:pt>
                <c:pt idx="3">
                  <c:v>Nuevo León</c:v>
                </c:pt>
                <c:pt idx="4">
                  <c:v>Coahuila</c:v>
                </c:pt>
                <c:pt idx="5">
                  <c:v>Sinaloa</c:v>
                </c:pt>
                <c:pt idx="6">
                  <c:v>Yucatán</c:v>
                </c:pt>
                <c:pt idx="7">
                  <c:v>Durango</c:v>
                </c:pt>
                <c:pt idx="8">
                  <c:v>Veracruz</c:v>
                </c:pt>
                <c:pt idx="9">
                  <c:v>Campeche</c:v>
                </c:pt>
                <c:pt idx="10">
                  <c:v>Chiapas</c:v>
                </c:pt>
                <c:pt idx="11">
                  <c:v>Jalisco</c:v>
                </c:pt>
                <c:pt idx="12">
                  <c:v>Michoacán</c:v>
                </c:pt>
                <c:pt idx="13">
                  <c:v>Puebla</c:v>
                </c:pt>
                <c:pt idx="14">
                  <c:v>Tamaulipas</c:v>
                </c:pt>
              </c:strCache>
            </c:strRef>
          </c:cat>
          <c:val>
            <c:numRef>
              <c:f>FMRR_nacional!$C$2:$C$16</c:f>
              <c:numCache>
                <c:formatCode>General</c:formatCode>
                <c:ptCount val="15"/>
                <c:pt idx="0">
                  <c:v>2.95</c:v>
                </c:pt>
                <c:pt idx="1">
                  <c:v>2.2000000000000002</c:v>
                </c:pt>
                <c:pt idx="2">
                  <c:v>2.11</c:v>
                </c:pt>
                <c:pt idx="3">
                  <c:v>1.29</c:v>
                </c:pt>
                <c:pt idx="4">
                  <c:v>0.78</c:v>
                </c:pt>
                <c:pt idx="5">
                  <c:v>0.22</c:v>
                </c:pt>
                <c:pt idx="6">
                  <c:v>0.13</c:v>
                </c:pt>
                <c:pt idx="7">
                  <c:v>0.1</c:v>
                </c:pt>
                <c:pt idx="8">
                  <c:v>0.02</c:v>
                </c:pt>
                <c:pt idx="9">
                  <c:v>0.1</c:v>
                </c:pt>
                <c:pt idx="10">
                  <c:v>0.02</c:v>
                </c:pt>
                <c:pt idx="11">
                  <c:v>0.01</c:v>
                </c:pt>
                <c:pt idx="12">
                  <c:v>0.02</c:v>
                </c:pt>
                <c:pt idx="13">
                  <c:v>0.01</c:v>
                </c:pt>
                <c:pt idx="1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5A-9D4D-8D5F-B26E72B6B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27920"/>
        <c:axId val="270702816"/>
      </c:lineChart>
      <c:catAx>
        <c:axId val="40859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Entidad</a:t>
                </a:r>
              </a:p>
            </c:rich>
          </c:tx>
          <c:layout>
            <c:manualLayout>
              <c:xMode val="edge"/>
              <c:yMode val="edge"/>
              <c:x val="0.49097135478208026"/>
              <c:y val="0.954222131735174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8677648"/>
        <c:crosses val="autoZero"/>
        <c:auto val="1"/>
        <c:lblAlgn val="ctr"/>
        <c:lblOffset val="100"/>
        <c:noMultiLvlLbl val="0"/>
      </c:catAx>
      <c:valAx>
        <c:axId val="408677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Casos</a:t>
                </a:r>
              </a:p>
            </c:rich>
          </c:tx>
          <c:layout>
            <c:manualLayout>
              <c:xMode val="edge"/>
              <c:yMode val="edge"/>
              <c:x val="1.2955166217743326E-2"/>
              <c:y val="0.453394164077641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8594320"/>
        <c:crossesAt val="0"/>
        <c:crossBetween val="between"/>
      </c:valAx>
      <c:valAx>
        <c:axId val="2707028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>
                    <a:solidFill>
                      <a:schemeClr val="tx1"/>
                    </a:solidFill>
                  </a:rPr>
                  <a:t>Incidencia por 100 000 </a:t>
                </a:r>
                <a:r>
                  <a:rPr lang="es-ES_tradnl" dirty="0" err="1">
                    <a:solidFill>
                      <a:schemeClr val="tx1"/>
                    </a:solidFill>
                  </a:rPr>
                  <a:t>hab</a:t>
                </a:r>
                <a:endParaRPr lang="es-ES_tradnl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0827920"/>
        <c:crosses val="max"/>
        <c:crossBetween val="between"/>
      </c:valAx>
      <c:catAx>
        <c:axId val="270827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702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38143031963996"/>
          <c:y val="6.5776435661349719E-2"/>
          <c:w val="0.16899618805590852"/>
          <c:h val="5.2941547012505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600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7E-474C-A148-B4111B136328}"/>
              </c:ext>
            </c:extLst>
          </c:dPt>
          <c:dPt>
            <c:idx val="1"/>
            <c:bubble3D val="0"/>
            <c:spPr>
              <a:solidFill>
                <a:srgbClr val="D27A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7E-474C-A148-B4111B136328}"/>
              </c:ext>
            </c:extLst>
          </c:dPt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E-474C-A148-B4111B136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6372388080464"/>
          <c:y val="0.21280992547693689"/>
          <c:w val="0.68492696363484606"/>
          <c:h val="0.630161259799718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'casos por sector'!$G$1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660032"/>
            </a:solidFill>
            <a:ln>
              <a:noFill/>
            </a:ln>
            <a:effectLst/>
          </c:spPr>
          <c:invertIfNegative val="0"/>
          <c:dLbls>
            <c:numFmt formatCode="#,##0;[White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'casos por sector'!$E$2:$E$7</c:f>
              <c:strCache>
                <c:ptCount val="6"/>
                <c:pt idx="0">
                  <c:v>0 - 5</c:v>
                </c:pt>
                <c:pt idx="1">
                  <c:v>6 - 14</c:v>
                </c:pt>
                <c:pt idx="2">
                  <c:v>15 - 24</c:v>
                </c:pt>
                <c:pt idx="3">
                  <c:v>25 - 44</c:v>
                </c:pt>
                <c:pt idx="4">
                  <c:v>45 - 59</c:v>
                </c:pt>
                <c:pt idx="5">
                  <c:v>60 y más</c:v>
                </c:pt>
              </c:strCache>
            </c:strRef>
          </c:cat>
          <c:val>
            <c:numRef>
              <c:f>'casos por sector'!$G$2:$G$7</c:f>
              <c:numCache>
                <c:formatCode>General</c:formatCode>
                <c:ptCount val="6"/>
                <c:pt idx="0">
                  <c:v>-7</c:v>
                </c:pt>
                <c:pt idx="1">
                  <c:v>-14</c:v>
                </c:pt>
                <c:pt idx="2">
                  <c:v>-7</c:v>
                </c:pt>
                <c:pt idx="3">
                  <c:v>-14</c:v>
                </c:pt>
                <c:pt idx="4">
                  <c:v>-8</c:v>
                </c:pt>
                <c:pt idx="5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3-494E-878A-8935E601B88A}"/>
            </c:ext>
          </c:extLst>
        </c:ser>
        <c:ser>
          <c:idx val="1"/>
          <c:order val="1"/>
          <c:tx>
            <c:strRef>
              <c:f>'casos por sector'!$H$1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B800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'casos por sector'!$E$2:$E$7</c:f>
              <c:strCache>
                <c:ptCount val="6"/>
                <c:pt idx="0">
                  <c:v>0 - 5</c:v>
                </c:pt>
                <c:pt idx="1">
                  <c:v>6 - 14</c:v>
                </c:pt>
                <c:pt idx="2">
                  <c:v>15 - 24</c:v>
                </c:pt>
                <c:pt idx="3">
                  <c:v>25 - 44</c:v>
                </c:pt>
                <c:pt idx="4">
                  <c:v>45 - 59</c:v>
                </c:pt>
                <c:pt idx="5">
                  <c:v>60 y más</c:v>
                </c:pt>
              </c:strCache>
            </c:strRef>
          </c:cat>
          <c:val>
            <c:numRef>
              <c:f>'casos por sector'!$H$2:$H$7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3-494E-878A-8935E601B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0381888"/>
        <c:axId val="1770036752"/>
      </c:barChart>
      <c:catAx>
        <c:axId val="1770381888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MX">
                    <a:latin typeface="Calibri" panose="020F0502020204030204" pitchFamily="34" charset="0"/>
                    <a:cs typeface="Calibri" panose="020F0502020204030204" pitchFamily="34" charset="0"/>
                  </a:rPr>
                  <a:t>Grupo de edad</a:t>
                </a:r>
              </a:p>
            </c:rich>
          </c:tx>
          <c:layout>
            <c:manualLayout>
              <c:xMode val="edge"/>
              <c:yMode val="edge"/>
              <c:x val="0"/>
              <c:y val="0.398254764315408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770036752"/>
        <c:crosses val="autoZero"/>
        <c:auto val="0"/>
        <c:lblAlgn val="ctr"/>
        <c:lblOffset val="100"/>
        <c:noMultiLvlLbl val="0"/>
      </c:catAx>
      <c:valAx>
        <c:axId val="17700367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MX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Casos</a:t>
                </a:r>
              </a:p>
            </c:rich>
          </c:tx>
          <c:layout>
            <c:manualLayout>
              <c:xMode val="edge"/>
              <c:yMode val="edge"/>
              <c:x val="0.50089387236489435"/>
              <c:y val="0.87149783438932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crossAx val="1770381888"/>
        <c:crosses val="max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314700945067385"/>
          <c:y val="7.1316622781673984E-3"/>
          <c:w val="0.30433024493846395"/>
          <c:h val="6.8734624108050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777832179812"/>
          <c:y val="0.1484117412923501"/>
          <c:w val="0.87016900478323578"/>
          <c:h val="0.70590602062303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'casos por sector'!$B$1</c:f>
              <c:strCache>
                <c:ptCount val="1"/>
                <c:pt idx="0">
                  <c:v>No fatales</c:v>
                </c:pt>
              </c:strCache>
            </c:strRef>
          </c:tx>
          <c:spPr>
            <a:solidFill>
              <a:srgbClr val="AB784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BE-354D-9BF6-ADA16FA25B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BE-354D-9BF6-ADA16FA25B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'casos por sector'!$A$2:$A$6</c:f>
              <c:strCache>
                <c:ptCount val="5"/>
                <c:pt idx="0">
                  <c:v>SSA</c:v>
                </c:pt>
                <c:pt idx="1">
                  <c:v>IMSS</c:v>
                </c:pt>
                <c:pt idx="2">
                  <c:v>ISSSTESON</c:v>
                </c:pt>
                <c:pt idx="3">
                  <c:v>ISSSTE</c:v>
                </c:pt>
                <c:pt idx="4">
                  <c:v>OTRAS</c:v>
                </c:pt>
              </c:strCache>
            </c:strRef>
          </c:cat>
          <c:val>
            <c:numRef>
              <c:f>'casos por sector'!$B$2:$B$6</c:f>
              <c:numCache>
                <c:formatCode>General</c:formatCode>
                <c:ptCount val="5"/>
                <c:pt idx="0">
                  <c:v>25</c:v>
                </c:pt>
                <c:pt idx="1">
                  <c:v>18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E-354D-9BF6-ADA16FA25B44}"/>
            </c:ext>
          </c:extLst>
        </c:ser>
        <c:ser>
          <c:idx val="1"/>
          <c:order val="1"/>
          <c:tx>
            <c:strRef>
              <c:f>'casos por sector'!$C$1</c:f>
              <c:strCache>
                <c:ptCount val="1"/>
                <c:pt idx="0">
                  <c:v>Defunciones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BE-354D-9BF6-ADA16FA25B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BE-354D-9BF6-ADA16FA25B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'casos por sector'!$A$2:$A$6</c:f>
              <c:strCache>
                <c:ptCount val="5"/>
                <c:pt idx="0">
                  <c:v>SSA</c:v>
                </c:pt>
                <c:pt idx="1">
                  <c:v>IMSS</c:v>
                </c:pt>
                <c:pt idx="2">
                  <c:v>ISSSTESON</c:v>
                </c:pt>
                <c:pt idx="3">
                  <c:v>ISSSTE</c:v>
                </c:pt>
                <c:pt idx="4">
                  <c:v>OTRAS</c:v>
                </c:pt>
              </c:strCache>
            </c:strRef>
          </c:cat>
          <c:val>
            <c:numRef>
              <c:f>'casos por sector'!$C$2:$C$6</c:f>
              <c:numCache>
                <c:formatCode>General</c:formatCode>
                <c:ptCount val="5"/>
                <c:pt idx="0">
                  <c:v>27</c:v>
                </c:pt>
                <c:pt idx="1">
                  <c:v>22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E-354D-9BF6-ADA16FA25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383328"/>
        <c:axId val="1761741072"/>
      </c:barChart>
      <c:catAx>
        <c:axId val="176838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MX">
                    <a:latin typeface="Calibri" panose="020F0502020204030204" pitchFamily="34" charset="0"/>
                    <a:cs typeface="Calibri" panose="020F0502020204030204" pitchFamily="34" charset="0"/>
                  </a:rPr>
                  <a:t>Derechohabiencia</a:t>
                </a:r>
              </a:p>
            </c:rich>
          </c:tx>
          <c:layout>
            <c:manualLayout>
              <c:xMode val="edge"/>
              <c:yMode val="edge"/>
              <c:x val="0.44756445515191767"/>
              <c:y val="0.937138803963865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761741072"/>
        <c:crosses val="autoZero"/>
        <c:auto val="1"/>
        <c:lblAlgn val="ctr"/>
        <c:lblOffset val="100"/>
        <c:noMultiLvlLbl val="0"/>
      </c:catAx>
      <c:valAx>
        <c:axId val="1761741072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MX">
                    <a:latin typeface="Calibri" panose="020F0502020204030204" pitchFamily="34" charset="0"/>
                    <a:cs typeface="Calibri" panose="020F0502020204030204" pitchFamily="34" charset="0"/>
                  </a:rPr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76838332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14562830116318"/>
          <c:y val="6.8588624333623706E-3"/>
          <c:w val="0.39776623806150058"/>
          <c:h val="6.6105392092001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u="none" strike="noStrike" kern="1200" spc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Canal endémico por mes de FMRR en Sonora, 2023</a:t>
            </a:r>
          </a:p>
        </c:rich>
      </c:tx>
      <c:layout>
        <c:manualLayout>
          <c:xMode val="edge"/>
          <c:yMode val="edge"/>
          <c:x val="0.2291193545942373"/>
          <c:y val="2.9388052807785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areaChart>
        <c:grouping val="standard"/>
        <c:varyColors val="0"/>
        <c:ser>
          <c:idx val="2"/>
          <c:order val="0"/>
          <c:tx>
            <c:strRef>
              <c:f>FMRR!$K$1</c:f>
              <c:strCache>
                <c:ptCount val="1"/>
                <c:pt idx="0">
                  <c:v>Zona de alerta (Q3)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FMRR!$L$2:$L$13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FMRR!$K$2:$K$13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5</c:v>
                </c:pt>
                <c:pt idx="4">
                  <c:v>7</c:v>
                </c:pt>
                <c:pt idx="5">
                  <c:v>17</c:v>
                </c:pt>
                <c:pt idx="6">
                  <c:v>19</c:v>
                </c:pt>
                <c:pt idx="7">
                  <c:v>15</c:v>
                </c:pt>
                <c:pt idx="8">
                  <c:v>20</c:v>
                </c:pt>
                <c:pt idx="9">
                  <c:v>19</c:v>
                </c:pt>
                <c:pt idx="10">
                  <c:v>22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7-F040-B59C-849A72F5A12D}"/>
            </c:ext>
          </c:extLst>
        </c:ser>
        <c:ser>
          <c:idx val="1"/>
          <c:order val="1"/>
          <c:tx>
            <c:strRef>
              <c:f>FMRR!$J$1</c:f>
              <c:strCache>
                <c:ptCount val="1"/>
                <c:pt idx="0">
                  <c:v>Zona de seguridad (Q2)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FMRR!$L$2:$L$13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FMRR!$J$2:$J$13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5</c:v>
                </c:pt>
                <c:pt idx="5">
                  <c:v>11</c:v>
                </c:pt>
                <c:pt idx="6">
                  <c:v>10</c:v>
                </c:pt>
                <c:pt idx="7">
                  <c:v>15</c:v>
                </c:pt>
                <c:pt idx="8">
                  <c:v>17</c:v>
                </c:pt>
                <c:pt idx="9">
                  <c:v>12</c:v>
                </c:pt>
                <c:pt idx="10">
                  <c:v>9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D7-F040-B59C-849A72F5A12D}"/>
            </c:ext>
          </c:extLst>
        </c:ser>
        <c:ser>
          <c:idx val="0"/>
          <c:order val="2"/>
          <c:tx>
            <c:strRef>
              <c:f>FMRR!$I$1</c:f>
              <c:strCache>
                <c:ptCount val="1"/>
                <c:pt idx="0">
                  <c:v>Zona de éxito (Q1)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FMRR!$L$2:$L$13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FMRR!$I$2:$I$13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9</c:v>
                </c:pt>
                <c:pt idx="7">
                  <c:v>6</c:v>
                </c:pt>
                <c:pt idx="8">
                  <c:v>11</c:v>
                </c:pt>
                <c:pt idx="9">
                  <c:v>12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D7-F040-B59C-849A72F5A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368895"/>
        <c:axId val="1326370863"/>
      </c:areaChart>
      <c:lineChart>
        <c:grouping val="standard"/>
        <c:varyColors val="0"/>
        <c:ser>
          <c:idx val="3"/>
          <c:order val="3"/>
          <c:tx>
            <c:strRef>
              <c:f>FMRR!$H$1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FMRR!$L$2:$L$13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FMRR!$H$2:$H$10</c:f>
              <c:numCache>
                <c:formatCode>General</c:formatCode>
                <c:ptCount val="9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16</c:v>
                </c:pt>
                <c:pt idx="6">
                  <c:v>9</c:v>
                </c:pt>
                <c:pt idx="7">
                  <c:v>7</c:v>
                </c:pt>
                <c:pt idx="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D7-F040-B59C-849A72F5A12D}"/>
            </c:ext>
          </c:extLst>
        </c:ser>
        <c:ser>
          <c:idx val="4"/>
          <c:order val="4"/>
          <c:tx>
            <c:strRef>
              <c:f>FMRR!$G$1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FMRR!$L$2:$L$13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FMRR!$G$2:$G$13</c:f>
              <c:numCache>
                <c:formatCode>General</c:formatCode>
                <c:ptCount val="12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16</c:v>
                </c:pt>
                <c:pt idx="4">
                  <c:v>9</c:v>
                </c:pt>
                <c:pt idx="5">
                  <c:v>17</c:v>
                </c:pt>
                <c:pt idx="6">
                  <c:v>22</c:v>
                </c:pt>
                <c:pt idx="7">
                  <c:v>23</c:v>
                </c:pt>
                <c:pt idx="8">
                  <c:v>17</c:v>
                </c:pt>
                <c:pt idx="9">
                  <c:v>19</c:v>
                </c:pt>
                <c:pt idx="10">
                  <c:v>22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D7-F040-B59C-849A72F5A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368895"/>
        <c:axId val="1326370863"/>
      </c:lineChart>
      <c:catAx>
        <c:axId val="13263688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MX">
                    <a:latin typeface="Calibri" panose="020F0502020204030204" pitchFamily="34" charset="0"/>
                    <a:cs typeface="Calibri" panose="020F0502020204030204" pitchFamily="34" charset="0"/>
                  </a:rPr>
                  <a:t>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326370863"/>
        <c:crosses val="autoZero"/>
        <c:auto val="1"/>
        <c:lblAlgn val="ctr"/>
        <c:lblOffset val="100"/>
        <c:noMultiLvlLbl val="0"/>
      </c:catAx>
      <c:valAx>
        <c:axId val="132637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MX">
                    <a:latin typeface="Calibri" panose="020F0502020204030204" pitchFamily="34" charset="0"/>
                    <a:cs typeface="Calibri" panose="020F0502020204030204" pitchFamily="34" charset="0"/>
                  </a:rPr>
                  <a:t>Número de casos</a:t>
                </a:r>
              </a:p>
            </c:rich>
          </c:tx>
          <c:layout>
            <c:manualLayout>
              <c:xMode val="edge"/>
              <c:yMode val="edge"/>
              <c:x val="7.5430064214148211E-3"/>
              <c:y val="0.32749655511811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32636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3C3A0-764E-41F6-A86E-BF913F1E3F8B}" type="doc">
      <dgm:prSet loTypeId="urn:microsoft.com/office/officeart/2005/8/layout/hList6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896CD36-853F-40FF-B78C-6E9964E0CC8F}">
      <dgm:prSet phldrT="[Texto]" custT="1"/>
      <dgm:spPr/>
      <dgm:t>
        <a:bodyPr/>
        <a:lstStyle/>
        <a:p>
          <a:pPr algn="ctr"/>
          <a:endParaRPr lang="es-ES" sz="1600" dirty="0">
            <a:latin typeface="Montserrat ExtraBold" pitchFamily="2" charset="0"/>
            <a:cs typeface="Calibri Light" panose="020F0302020204030204" pitchFamily="34" charset="0"/>
          </a:endParaRPr>
        </a:p>
        <a:p>
          <a:pPr algn="ctr"/>
          <a:endParaRPr lang="es-ES" sz="1600" dirty="0">
            <a:latin typeface="Montserrat ExtraBold" pitchFamily="2" charset="0"/>
            <a:cs typeface="Calibri Light" panose="020F0302020204030204" pitchFamily="34" charset="0"/>
          </a:endParaRPr>
        </a:p>
        <a:p>
          <a:pPr algn="ctr"/>
          <a:endParaRPr lang="es-ES" sz="1600" dirty="0">
            <a:latin typeface="Montserrat ExtraBold" pitchFamily="2" charset="0"/>
            <a:cs typeface="Calibri Light" panose="020F0302020204030204" pitchFamily="34" charset="0"/>
          </a:endParaRPr>
        </a:p>
        <a:p>
          <a:pPr algn="ctr"/>
          <a:r>
            <a:rPr lang="es-ES" sz="1600" dirty="0">
              <a:latin typeface="Montserrat ExtraBold" pitchFamily="2" charset="0"/>
              <a:cs typeface="Calibri Light" panose="020F0302020204030204" pitchFamily="34" charset="0"/>
            </a:rPr>
            <a:t>Elimina toda la maleza</a:t>
          </a:r>
        </a:p>
        <a:p>
          <a:pPr algn="ctr"/>
          <a:r>
            <a:rPr lang="en-US" sz="1600" dirty="0">
              <a:latin typeface="Montserrat" pitchFamily="2" charset="0"/>
              <a:cs typeface="Calibri Light" panose="020F0302020204030204" pitchFamily="34" charset="0"/>
            </a:rPr>
            <a:t>Las </a:t>
          </a:r>
          <a:r>
            <a:rPr lang="en-US" sz="1600" dirty="0" err="1">
              <a:latin typeface="Montserrat" pitchFamily="2" charset="0"/>
              <a:cs typeface="Calibri Light" panose="020F0302020204030204" pitchFamily="34" charset="0"/>
            </a:rPr>
            <a:t>güinas</a:t>
          </a:r>
          <a:r>
            <a:rPr lang="en-US" sz="1600" dirty="0">
              <a:latin typeface="Montserrat" pitchFamily="2" charset="0"/>
              <a:cs typeface="Calibri Light" panose="020F0302020204030204" pitchFamily="34" charset="0"/>
            </a:rPr>
            <a:t> y </a:t>
          </a:r>
          <a:r>
            <a:rPr lang="en-US" sz="1600" dirty="0" err="1">
              <a:latin typeface="Montserrat" pitchFamily="2" charset="0"/>
              <a:cs typeface="Calibri Light" panose="020F0302020204030204" pitchFamily="34" charset="0"/>
            </a:rPr>
            <a:t>garrapatas</a:t>
          </a:r>
          <a:r>
            <a:rPr lang="en-US" sz="1600" dirty="0">
              <a:latin typeface="Montserrat" pitchFamily="2" charset="0"/>
              <a:cs typeface="Calibri Light" panose="020F0302020204030204" pitchFamily="34" charset="0"/>
            </a:rPr>
            <a:t> se </a:t>
          </a:r>
          <a:r>
            <a:rPr lang="en-US" sz="1600" dirty="0" err="1">
              <a:latin typeface="Montserrat" pitchFamily="2" charset="0"/>
              <a:cs typeface="Calibri Light" panose="020F0302020204030204" pitchFamily="34" charset="0"/>
            </a:rPr>
            <a:t>ocultan</a:t>
          </a:r>
          <a:r>
            <a:rPr lang="en-US" sz="1600" dirty="0">
              <a:latin typeface="Montserrat" pitchFamily="2" charset="0"/>
              <a:cs typeface="Calibri Light" panose="020F0302020204030204" pitchFamily="34" charset="0"/>
            </a:rPr>
            <a:t> </a:t>
          </a:r>
          <a:r>
            <a:rPr lang="en-US" sz="1600" dirty="0" err="1">
              <a:latin typeface="Montserrat" pitchFamily="2" charset="0"/>
              <a:cs typeface="Calibri Light" panose="020F0302020204030204" pitchFamily="34" charset="0"/>
            </a:rPr>
            <a:t>en</a:t>
          </a:r>
          <a:r>
            <a:rPr lang="en-US" sz="1600" dirty="0">
              <a:latin typeface="Montserrat" pitchFamily="2" charset="0"/>
              <a:cs typeface="Calibri Light" panose="020F0302020204030204" pitchFamily="34" charset="0"/>
            </a:rPr>
            <a:t> la  </a:t>
          </a:r>
          <a:r>
            <a:rPr lang="en-US" sz="1600" dirty="0" err="1">
              <a:latin typeface="Montserrat" pitchFamily="2" charset="0"/>
              <a:cs typeface="Calibri Light" panose="020F0302020204030204" pitchFamily="34" charset="0"/>
            </a:rPr>
            <a:t>abundante</a:t>
          </a:r>
          <a:r>
            <a:rPr lang="en-US" sz="1600" dirty="0">
              <a:latin typeface="Montserrat" pitchFamily="2" charset="0"/>
              <a:cs typeface="Calibri Light" panose="020F0302020204030204" pitchFamily="34" charset="0"/>
            </a:rPr>
            <a:t> </a:t>
          </a:r>
          <a:r>
            <a:rPr lang="en-US" sz="1600" dirty="0" err="1">
              <a:latin typeface="Montserrat" pitchFamily="2" charset="0"/>
              <a:cs typeface="Calibri Light" panose="020F0302020204030204" pitchFamily="34" charset="0"/>
            </a:rPr>
            <a:t>vegetación</a:t>
          </a:r>
          <a:endParaRPr lang="en-US" sz="1600" dirty="0">
            <a:latin typeface="Montserrat" pitchFamily="2" charset="0"/>
            <a:cs typeface="Calibri Light" panose="020F0302020204030204" pitchFamily="34" charset="0"/>
          </a:endParaRPr>
        </a:p>
      </dgm:t>
    </dgm:pt>
    <dgm:pt modelId="{BC528341-3072-4E3A-95C4-ADC6CE51E675}" type="parTrans" cxnId="{DD17FDED-1585-41CD-92D5-9E5CF96DF5A8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30C8B965-F111-4985-8577-C012A7EE165A}" type="sibTrans" cxnId="{DD17FDED-1585-41CD-92D5-9E5CF96DF5A8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6E2DC910-FB73-4B43-9B99-4CC668D71D08}">
      <dgm:prSet phldrT="[Texto]" custT="1"/>
      <dgm:spPr/>
      <dgm:t>
        <a:bodyPr/>
        <a:lstStyle/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r>
            <a:rPr lang="es-ES" sz="1600" dirty="0">
              <a:latin typeface="Montserrat ExtraBold" pitchFamily="2" charset="0"/>
            </a:rPr>
            <a:t>Revisa y baña a tu mascota</a:t>
          </a:r>
        </a:p>
        <a:p>
          <a:pPr algn="ctr"/>
          <a:r>
            <a:rPr lang="es-ES" sz="1600" dirty="0">
              <a:latin typeface="Montserrat" pitchFamily="2" charset="0"/>
            </a:rPr>
            <a:t>De forma periódica, revísalo en su pecho y cuello, detrás de las patas, orejas, alrededor de la cola  </a:t>
          </a:r>
          <a:endParaRPr lang="en-US" sz="1600" dirty="0">
            <a:latin typeface="Montserrat" pitchFamily="2" charset="0"/>
          </a:endParaRPr>
        </a:p>
      </dgm:t>
    </dgm:pt>
    <dgm:pt modelId="{56AE57CE-2C55-4031-BA69-80E7EF38ECC9}" type="parTrans" cxnId="{0419916D-C317-4C25-B58B-F5319414A589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034ECD43-B086-463F-907B-37722E9CB5A2}" type="sibTrans" cxnId="{0419916D-C317-4C25-B58B-F5319414A589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6231F5F8-FDC9-4F52-813B-3051B07A2F30}">
      <dgm:prSet phldrT="[Texto]" custT="1"/>
      <dgm:spPr/>
      <dgm:t>
        <a:bodyPr/>
        <a:lstStyle/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r>
            <a:rPr lang="es-ES" sz="1600" dirty="0">
              <a:latin typeface="Montserrat ExtraBold" pitchFamily="2" charset="0"/>
            </a:rPr>
            <a:t>Deshazte del escombro</a:t>
          </a:r>
        </a:p>
        <a:p>
          <a:pPr algn="ctr"/>
          <a:r>
            <a:rPr lang="es-ES" sz="1600" dirty="0">
              <a:latin typeface="Montserrat" pitchFamily="2" charset="0"/>
            </a:rPr>
            <a:t>Como colchones viejos, botellas, llantas, ya que la garrapata o </a:t>
          </a:r>
          <a:r>
            <a:rPr lang="es-ES" sz="1600" dirty="0" err="1">
              <a:latin typeface="Montserrat" pitchFamily="2" charset="0"/>
            </a:rPr>
            <a:t>güina</a:t>
          </a:r>
          <a:r>
            <a:rPr lang="es-ES" sz="1600" dirty="0">
              <a:latin typeface="Montserrat" pitchFamily="2" charset="0"/>
            </a:rPr>
            <a:t> la utiliza de refugio</a:t>
          </a:r>
          <a:endParaRPr lang="es-ES" sz="1600" dirty="0">
            <a:latin typeface="Montserrat ExtraBold" pitchFamily="2" charset="0"/>
          </a:endParaRPr>
        </a:p>
        <a:p>
          <a:pPr algn="ctr"/>
          <a:endParaRPr lang="en-US" sz="1600" dirty="0">
            <a:latin typeface="Montserrat" pitchFamily="2" charset="0"/>
          </a:endParaRPr>
        </a:p>
      </dgm:t>
    </dgm:pt>
    <dgm:pt modelId="{6169D73D-6DF6-448E-9627-EDDE7BD61D13}" type="parTrans" cxnId="{5CBA7B18-9FE7-4C2B-AEE2-7CED13662D8D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20EEF16B-5186-42E4-9D0C-BA45BE555FE8}" type="sibTrans" cxnId="{5CBA7B18-9FE7-4C2B-AEE2-7CED13662D8D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A98F97BA-AB1C-4E5A-B317-ADBF7A39857A}">
      <dgm:prSet custT="1"/>
      <dgm:spPr/>
      <dgm:t>
        <a:bodyPr/>
        <a:lstStyle/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r>
            <a:rPr lang="es-ES" sz="1600" dirty="0">
              <a:latin typeface="Montserrat ExtraBold" pitchFamily="2" charset="0"/>
            </a:rPr>
            <a:t>Revísate</a:t>
          </a:r>
        </a:p>
        <a:p>
          <a:pPr algn="ctr"/>
          <a:r>
            <a:rPr lang="es-ES" sz="1600" dirty="0">
              <a:latin typeface="Montserrat" pitchFamily="2" charset="0"/>
            </a:rPr>
            <a:t>Diariamente en el cabello, dentro y detrás de orejas, ombligo, en medio de tus dedos (mano y pie), detrás de las rodillas</a:t>
          </a:r>
          <a:endParaRPr lang="en-US" sz="1600" dirty="0">
            <a:latin typeface="Montserrat" pitchFamily="2" charset="0"/>
          </a:endParaRPr>
        </a:p>
      </dgm:t>
    </dgm:pt>
    <dgm:pt modelId="{978EBF1C-6495-426C-A2BE-CEAB3A5F25B3}" type="parTrans" cxnId="{4E054926-9A38-4811-9587-A5249FD0F0CA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B72C6AB9-8CC0-4E29-B23D-32A3BCBE60F8}" type="sibTrans" cxnId="{4E054926-9A38-4811-9587-A5249FD0F0CA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CF943781-4F72-418B-B789-32BB8AD7DE61}">
      <dgm:prSet custT="1"/>
      <dgm:spPr/>
      <dgm:t>
        <a:bodyPr/>
        <a:lstStyle/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endParaRPr lang="es-ES" sz="1600" dirty="0">
            <a:latin typeface="Montserrat ExtraBold" pitchFamily="2" charset="0"/>
          </a:endParaRPr>
        </a:p>
        <a:p>
          <a:pPr algn="ctr"/>
          <a:r>
            <a:rPr lang="es-ES" sz="1600" dirty="0">
              <a:latin typeface="Montserrat ExtraBold" pitchFamily="2" charset="0"/>
            </a:rPr>
            <a:t>Limpia tu entorno</a:t>
          </a:r>
        </a:p>
        <a:p>
          <a:pPr algn="ctr"/>
          <a:r>
            <a:rPr lang="es-ES" sz="1600" dirty="0">
              <a:latin typeface="Montserrat" pitchFamily="2" charset="0"/>
            </a:rPr>
            <a:t>Frecuentemente por dentro y por fuera; tapa todo hoyo en paredes, para evitar formación de nidos de </a:t>
          </a:r>
          <a:r>
            <a:rPr lang="es-ES" sz="1600" dirty="0" err="1">
              <a:latin typeface="Montserrat" pitchFamily="2" charset="0"/>
            </a:rPr>
            <a:t>güinas</a:t>
          </a:r>
          <a:r>
            <a:rPr lang="es-ES" sz="1600" dirty="0">
              <a:latin typeface="Montserrat" pitchFamily="2" charset="0"/>
            </a:rPr>
            <a:t> o garrapatas</a:t>
          </a:r>
          <a:endParaRPr lang="en-US" sz="1600" dirty="0">
            <a:latin typeface="Montserrat" pitchFamily="2" charset="0"/>
          </a:endParaRPr>
        </a:p>
      </dgm:t>
    </dgm:pt>
    <dgm:pt modelId="{0FB28340-ABBF-4D4E-A75B-967486C09260}" type="parTrans" cxnId="{59D70389-75D6-4D4A-9BF6-D098A0627DA5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E7A7C4DA-291E-462A-8206-8087758E6A73}" type="sibTrans" cxnId="{59D70389-75D6-4D4A-9BF6-D098A0627DA5}">
      <dgm:prSet/>
      <dgm:spPr/>
      <dgm:t>
        <a:bodyPr/>
        <a:lstStyle/>
        <a:p>
          <a:pPr algn="ctr"/>
          <a:endParaRPr lang="en-US" sz="1600">
            <a:latin typeface="Montserrat" pitchFamily="2" charset="0"/>
          </a:endParaRPr>
        </a:p>
      </dgm:t>
    </dgm:pt>
    <dgm:pt modelId="{ED56BF24-826B-440F-9DB5-5DD019C94ECE}" type="pres">
      <dgm:prSet presAssocID="{E0C3C3A0-764E-41F6-A86E-BF913F1E3F8B}" presName="Name0" presStyleCnt="0">
        <dgm:presLayoutVars>
          <dgm:dir/>
          <dgm:resizeHandles val="exact"/>
        </dgm:presLayoutVars>
      </dgm:prSet>
      <dgm:spPr/>
    </dgm:pt>
    <dgm:pt modelId="{4C3C6B0B-3483-404E-B6EA-5B62C0E1AE71}" type="pres">
      <dgm:prSet presAssocID="{7896CD36-853F-40FF-B78C-6E9964E0CC8F}" presName="node" presStyleLbl="node1" presStyleIdx="0" presStyleCnt="5">
        <dgm:presLayoutVars>
          <dgm:bulletEnabled val="1"/>
        </dgm:presLayoutVars>
      </dgm:prSet>
      <dgm:spPr/>
    </dgm:pt>
    <dgm:pt modelId="{9024DC39-4174-4EC3-AAFF-1B752738C4B9}" type="pres">
      <dgm:prSet presAssocID="{30C8B965-F111-4985-8577-C012A7EE165A}" presName="sibTrans" presStyleCnt="0"/>
      <dgm:spPr/>
    </dgm:pt>
    <dgm:pt modelId="{47C2C69C-80F7-4FE8-9C50-A7C65A1BA767}" type="pres">
      <dgm:prSet presAssocID="{6E2DC910-FB73-4B43-9B99-4CC668D71D08}" presName="node" presStyleLbl="node1" presStyleIdx="1" presStyleCnt="5">
        <dgm:presLayoutVars>
          <dgm:bulletEnabled val="1"/>
        </dgm:presLayoutVars>
      </dgm:prSet>
      <dgm:spPr/>
    </dgm:pt>
    <dgm:pt modelId="{1D7F13F7-3545-40BE-B5B6-767EBF54F227}" type="pres">
      <dgm:prSet presAssocID="{034ECD43-B086-463F-907B-37722E9CB5A2}" presName="sibTrans" presStyleCnt="0"/>
      <dgm:spPr/>
    </dgm:pt>
    <dgm:pt modelId="{F7E74813-7537-4E0B-830B-71A09AB1DD8C}" type="pres">
      <dgm:prSet presAssocID="{6231F5F8-FDC9-4F52-813B-3051B07A2F30}" presName="node" presStyleLbl="node1" presStyleIdx="2" presStyleCnt="5">
        <dgm:presLayoutVars>
          <dgm:bulletEnabled val="1"/>
        </dgm:presLayoutVars>
      </dgm:prSet>
      <dgm:spPr/>
    </dgm:pt>
    <dgm:pt modelId="{1E3E3E9E-A549-41E0-8D3C-F4139B01AB06}" type="pres">
      <dgm:prSet presAssocID="{20EEF16B-5186-42E4-9D0C-BA45BE555FE8}" presName="sibTrans" presStyleCnt="0"/>
      <dgm:spPr/>
    </dgm:pt>
    <dgm:pt modelId="{58E32775-407F-48A0-8BEE-4EA6301076AD}" type="pres">
      <dgm:prSet presAssocID="{A98F97BA-AB1C-4E5A-B317-ADBF7A39857A}" presName="node" presStyleLbl="node1" presStyleIdx="3" presStyleCnt="5">
        <dgm:presLayoutVars>
          <dgm:bulletEnabled val="1"/>
        </dgm:presLayoutVars>
      </dgm:prSet>
      <dgm:spPr/>
    </dgm:pt>
    <dgm:pt modelId="{745A1642-D657-48DA-BDEC-89E4399A0E8F}" type="pres">
      <dgm:prSet presAssocID="{B72C6AB9-8CC0-4E29-B23D-32A3BCBE60F8}" presName="sibTrans" presStyleCnt="0"/>
      <dgm:spPr/>
    </dgm:pt>
    <dgm:pt modelId="{3D71B3A0-A852-4A2F-8247-E9B878188EA5}" type="pres">
      <dgm:prSet presAssocID="{CF943781-4F72-418B-B789-32BB8AD7DE61}" presName="node" presStyleLbl="node1" presStyleIdx="4" presStyleCnt="5">
        <dgm:presLayoutVars>
          <dgm:bulletEnabled val="1"/>
        </dgm:presLayoutVars>
      </dgm:prSet>
      <dgm:spPr/>
    </dgm:pt>
  </dgm:ptLst>
  <dgm:cxnLst>
    <dgm:cxn modelId="{5CBA7B18-9FE7-4C2B-AEE2-7CED13662D8D}" srcId="{E0C3C3A0-764E-41F6-A86E-BF913F1E3F8B}" destId="{6231F5F8-FDC9-4F52-813B-3051B07A2F30}" srcOrd="2" destOrd="0" parTransId="{6169D73D-6DF6-448E-9627-EDDE7BD61D13}" sibTransId="{20EEF16B-5186-42E4-9D0C-BA45BE555FE8}"/>
    <dgm:cxn modelId="{B3FBBB1A-72A7-4D69-96C1-CCB77E5BF8FC}" type="presOf" srcId="{A98F97BA-AB1C-4E5A-B317-ADBF7A39857A}" destId="{58E32775-407F-48A0-8BEE-4EA6301076AD}" srcOrd="0" destOrd="0" presId="urn:microsoft.com/office/officeart/2005/8/layout/hList6"/>
    <dgm:cxn modelId="{4E054926-9A38-4811-9587-A5249FD0F0CA}" srcId="{E0C3C3A0-764E-41F6-A86E-BF913F1E3F8B}" destId="{A98F97BA-AB1C-4E5A-B317-ADBF7A39857A}" srcOrd="3" destOrd="0" parTransId="{978EBF1C-6495-426C-A2BE-CEAB3A5F25B3}" sibTransId="{B72C6AB9-8CC0-4E29-B23D-32A3BCBE60F8}"/>
    <dgm:cxn modelId="{4D348A30-3CEA-4953-904D-58E8B33FA22D}" type="presOf" srcId="{E0C3C3A0-764E-41F6-A86E-BF913F1E3F8B}" destId="{ED56BF24-826B-440F-9DB5-5DD019C94ECE}" srcOrd="0" destOrd="0" presId="urn:microsoft.com/office/officeart/2005/8/layout/hList6"/>
    <dgm:cxn modelId="{0419916D-C317-4C25-B58B-F5319414A589}" srcId="{E0C3C3A0-764E-41F6-A86E-BF913F1E3F8B}" destId="{6E2DC910-FB73-4B43-9B99-4CC668D71D08}" srcOrd="1" destOrd="0" parTransId="{56AE57CE-2C55-4031-BA69-80E7EF38ECC9}" sibTransId="{034ECD43-B086-463F-907B-37722E9CB5A2}"/>
    <dgm:cxn modelId="{59D70389-75D6-4D4A-9BF6-D098A0627DA5}" srcId="{E0C3C3A0-764E-41F6-A86E-BF913F1E3F8B}" destId="{CF943781-4F72-418B-B789-32BB8AD7DE61}" srcOrd="4" destOrd="0" parTransId="{0FB28340-ABBF-4D4E-A75B-967486C09260}" sibTransId="{E7A7C4DA-291E-462A-8206-8087758E6A73}"/>
    <dgm:cxn modelId="{0E907999-F9AD-40C0-8A59-26775AF99568}" type="presOf" srcId="{6E2DC910-FB73-4B43-9B99-4CC668D71D08}" destId="{47C2C69C-80F7-4FE8-9C50-A7C65A1BA767}" srcOrd="0" destOrd="0" presId="urn:microsoft.com/office/officeart/2005/8/layout/hList6"/>
    <dgm:cxn modelId="{4A58FFB2-1DC4-479B-A6CC-6DAD9BD620CA}" type="presOf" srcId="{7896CD36-853F-40FF-B78C-6E9964E0CC8F}" destId="{4C3C6B0B-3483-404E-B6EA-5B62C0E1AE71}" srcOrd="0" destOrd="0" presId="urn:microsoft.com/office/officeart/2005/8/layout/hList6"/>
    <dgm:cxn modelId="{0E0958E5-90D4-478C-B13C-777438FD1461}" type="presOf" srcId="{6231F5F8-FDC9-4F52-813B-3051B07A2F30}" destId="{F7E74813-7537-4E0B-830B-71A09AB1DD8C}" srcOrd="0" destOrd="0" presId="urn:microsoft.com/office/officeart/2005/8/layout/hList6"/>
    <dgm:cxn modelId="{DD17FDED-1585-41CD-92D5-9E5CF96DF5A8}" srcId="{E0C3C3A0-764E-41F6-A86E-BF913F1E3F8B}" destId="{7896CD36-853F-40FF-B78C-6E9964E0CC8F}" srcOrd="0" destOrd="0" parTransId="{BC528341-3072-4E3A-95C4-ADC6CE51E675}" sibTransId="{30C8B965-F111-4985-8577-C012A7EE165A}"/>
    <dgm:cxn modelId="{D0A23FF4-0896-4C1C-9D9C-790E44D7BFD7}" type="presOf" srcId="{CF943781-4F72-418B-B789-32BB8AD7DE61}" destId="{3D71B3A0-A852-4A2F-8247-E9B878188EA5}" srcOrd="0" destOrd="0" presId="urn:microsoft.com/office/officeart/2005/8/layout/hList6"/>
    <dgm:cxn modelId="{98E75CD7-9F29-4FCF-A71D-7881E1355314}" type="presParOf" srcId="{ED56BF24-826B-440F-9DB5-5DD019C94ECE}" destId="{4C3C6B0B-3483-404E-B6EA-5B62C0E1AE71}" srcOrd="0" destOrd="0" presId="urn:microsoft.com/office/officeart/2005/8/layout/hList6"/>
    <dgm:cxn modelId="{D8921F55-06D2-4B50-983D-B6422ADA9FD5}" type="presParOf" srcId="{ED56BF24-826B-440F-9DB5-5DD019C94ECE}" destId="{9024DC39-4174-4EC3-AAFF-1B752738C4B9}" srcOrd="1" destOrd="0" presId="urn:microsoft.com/office/officeart/2005/8/layout/hList6"/>
    <dgm:cxn modelId="{28526FF1-7FAE-47BE-8143-52467C480FE5}" type="presParOf" srcId="{ED56BF24-826B-440F-9DB5-5DD019C94ECE}" destId="{47C2C69C-80F7-4FE8-9C50-A7C65A1BA767}" srcOrd="2" destOrd="0" presId="urn:microsoft.com/office/officeart/2005/8/layout/hList6"/>
    <dgm:cxn modelId="{4383EEA7-B809-4194-847D-0E99CB27945F}" type="presParOf" srcId="{ED56BF24-826B-440F-9DB5-5DD019C94ECE}" destId="{1D7F13F7-3545-40BE-B5B6-767EBF54F227}" srcOrd="3" destOrd="0" presId="urn:microsoft.com/office/officeart/2005/8/layout/hList6"/>
    <dgm:cxn modelId="{78834089-829B-4521-A2CE-B657F83ED7FE}" type="presParOf" srcId="{ED56BF24-826B-440F-9DB5-5DD019C94ECE}" destId="{F7E74813-7537-4E0B-830B-71A09AB1DD8C}" srcOrd="4" destOrd="0" presId="urn:microsoft.com/office/officeart/2005/8/layout/hList6"/>
    <dgm:cxn modelId="{390A95B9-B1F8-4DD6-B7BD-1628A9457504}" type="presParOf" srcId="{ED56BF24-826B-440F-9DB5-5DD019C94ECE}" destId="{1E3E3E9E-A549-41E0-8D3C-F4139B01AB06}" srcOrd="5" destOrd="0" presId="urn:microsoft.com/office/officeart/2005/8/layout/hList6"/>
    <dgm:cxn modelId="{8354B96E-1CF0-41EF-8788-47E685013344}" type="presParOf" srcId="{ED56BF24-826B-440F-9DB5-5DD019C94ECE}" destId="{58E32775-407F-48A0-8BEE-4EA6301076AD}" srcOrd="6" destOrd="0" presId="urn:microsoft.com/office/officeart/2005/8/layout/hList6"/>
    <dgm:cxn modelId="{D2CB1EF2-C8B4-41C0-BB8D-D3DB266D1722}" type="presParOf" srcId="{ED56BF24-826B-440F-9DB5-5DD019C94ECE}" destId="{745A1642-D657-48DA-BDEC-89E4399A0E8F}" srcOrd="7" destOrd="0" presId="urn:microsoft.com/office/officeart/2005/8/layout/hList6"/>
    <dgm:cxn modelId="{B4847193-274B-49C0-80BF-283989AE58EF}" type="presParOf" srcId="{ED56BF24-826B-440F-9DB5-5DD019C94ECE}" destId="{3D71B3A0-A852-4A2F-8247-E9B878188EA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6B0B-3483-404E-B6EA-5B62C0E1AE71}">
      <dsp:nvSpPr>
        <dsp:cNvPr id="0" name=""/>
        <dsp:cNvSpPr/>
      </dsp:nvSpPr>
      <dsp:spPr>
        <a:xfrm rot="16200000">
          <a:off x="-1347603" y="1353756"/>
          <a:ext cx="4866587" cy="215907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  <a:cs typeface="Calibri Light" panose="020F03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  <a:cs typeface="Calibri Light" panose="020F03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  <a:cs typeface="Calibri Light" panose="020F03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 ExtraBold" pitchFamily="2" charset="0"/>
              <a:cs typeface="Calibri Light" panose="020F0302020204030204" pitchFamily="34" charset="0"/>
            </a:rPr>
            <a:t>Elimina toda la maleza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ontserrat" pitchFamily="2" charset="0"/>
              <a:cs typeface="Calibri Light" panose="020F0302020204030204" pitchFamily="34" charset="0"/>
            </a:rPr>
            <a:t>Las </a:t>
          </a:r>
          <a:r>
            <a:rPr lang="en-US" sz="1600" kern="1200" dirty="0" err="1">
              <a:latin typeface="Montserrat" pitchFamily="2" charset="0"/>
              <a:cs typeface="Calibri Light" panose="020F0302020204030204" pitchFamily="34" charset="0"/>
            </a:rPr>
            <a:t>güinas</a:t>
          </a:r>
          <a:r>
            <a:rPr lang="en-US" sz="1600" kern="1200" dirty="0">
              <a:latin typeface="Montserrat" pitchFamily="2" charset="0"/>
              <a:cs typeface="Calibri Light" panose="020F0302020204030204" pitchFamily="34" charset="0"/>
            </a:rPr>
            <a:t> y </a:t>
          </a:r>
          <a:r>
            <a:rPr lang="en-US" sz="1600" kern="1200" dirty="0" err="1">
              <a:latin typeface="Montserrat" pitchFamily="2" charset="0"/>
              <a:cs typeface="Calibri Light" panose="020F0302020204030204" pitchFamily="34" charset="0"/>
            </a:rPr>
            <a:t>garrapatas</a:t>
          </a:r>
          <a:r>
            <a:rPr lang="en-US" sz="1600" kern="1200" dirty="0">
              <a:latin typeface="Montserrat" pitchFamily="2" charset="0"/>
              <a:cs typeface="Calibri Light" panose="020F0302020204030204" pitchFamily="34" charset="0"/>
            </a:rPr>
            <a:t> se </a:t>
          </a:r>
          <a:r>
            <a:rPr lang="en-US" sz="1600" kern="1200" dirty="0" err="1">
              <a:latin typeface="Montserrat" pitchFamily="2" charset="0"/>
              <a:cs typeface="Calibri Light" panose="020F0302020204030204" pitchFamily="34" charset="0"/>
            </a:rPr>
            <a:t>ocultan</a:t>
          </a:r>
          <a:r>
            <a:rPr lang="en-US" sz="1600" kern="1200" dirty="0">
              <a:latin typeface="Montserrat" pitchFamily="2" charset="0"/>
              <a:cs typeface="Calibri Light" panose="020F0302020204030204" pitchFamily="34" charset="0"/>
            </a:rPr>
            <a:t> </a:t>
          </a:r>
          <a:r>
            <a:rPr lang="en-US" sz="1600" kern="1200" dirty="0" err="1">
              <a:latin typeface="Montserrat" pitchFamily="2" charset="0"/>
              <a:cs typeface="Calibri Light" panose="020F0302020204030204" pitchFamily="34" charset="0"/>
            </a:rPr>
            <a:t>en</a:t>
          </a:r>
          <a:r>
            <a:rPr lang="en-US" sz="1600" kern="1200" dirty="0">
              <a:latin typeface="Montserrat" pitchFamily="2" charset="0"/>
              <a:cs typeface="Calibri Light" panose="020F0302020204030204" pitchFamily="34" charset="0"/>
            </a:rPr>
            <a:t> la  </a:t>
          </a:r>
          <a:r>
            <a:rPr lang="en-US" sz="1600" kern="1200" dirty="0" err="1">
              <a:latin typeface="Montserrat" pitchFamily="2" charset="0"/>
              <a:cs typeface="Calibri Light" panose="020F0302020204030204" pitchFamily="34" charset="0"/>
            </a:rPr>
            <a:t>abundante</a:t>
          </a:r>
          <a:r>
            <a:rPr lang="en-US" sz="1600" kern="1200" dirty="0">
              <a:latin typeface="Montserrat" pitchFamily="2" charset="0"/>
              <a:cs typeface="Calibri Light" panose="020F0302020204030204" pitchFamily="34" charset="0"/>
            </a:rPr>
            <a:t> </a:t>
          </a:r>
          <a:r>
            <a:rPr lang="en-US" sz="1600" kern="1200" dirty="0" err="1">
              <a:latin typeface="Montserrat" pitchFamily="2" charset="0"/>
              <a:cs typeface="Calibri Light" panose="020F0302020204030204" pitchFamily="34" charset="0"/>
            </a:rPr>
            <a:t>vegetación</a:t>
          </a:r>
          <a:endParaRPr lang="en-US" sz="1600" kern="1200" dirty="0">
            <a:latin typeface="Montserrat" pitchFamily="2" charset="0"/>
            <a:cs typeface="Calibri Light" panose="020F0302020204030204" pitchFamily="34" charset="0"/>
          </a:endParaRPr>
        </a:p>
      </dsp:txBody>
      <dsp:txXfrm rot="5400000">
        <a:off x="6154" y="973316"/>
        <a:ext cx="2159073" cy="2919953"/>
      </dsp:txXfrm>
    </dsp:sp>
    <dsp:sp modelId="{47C2C69C-80F7-4FE8-9C50-A7C65A1BA767}">
      <dsp:nvSpPr>
        <dsp:cNvPr id="0" name=""/>
        <dsp:cNvSpPr/>
      </dsp:nvSpPr>
      <dsp:spPr>
        <a:xfrm rot="16200000">
          <a:off x="973400" y="1353756"/>
          <a:ext cx="4866587" cy="215907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 ExtraBold" pitchFamily="2" charset="0"/>
            </a:rPr>
            <a:t>Revisa y baña a tu mascota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itchFamily="2" charset="0"/>
            </a:rPr>
            <a:t>De forma periódica, revísalo en su pecho y cuello, detrás de las patas, orejas, alrededor de la cola  </a:t>
          </a:r>
          <a:endParaRPr lang="en-US" sz="1600" kern="1200" dirty="0">
            <a:latin typeface="Montserrat" pitchFamily="2" charset="0"/>
          </a:endParaRPr>
        </a:p>
      </dsp:txBody>
      <dsp:txXfrm rot="5400000">
        <a:off x="2327157" y="973316"/>
        <a:ext cx="2159073" cy="2919953"/>
      </dsp:txXfrm>
    </dsp:sp>
    <dsp:sp modelId="{F7E74813-7537-4E0B-830B-71A09AB1DD8C}">
      <dsp:nvSpPr>
        <dsp:cNvPr id="0" name=""/>
        <dsp:cNvSpPr/>
      </dsp:nvSpPr>
      <dsp:spPr>
        <a:xfrm rot="16200000">
          <a:off x="3294403" y="1353756"/>
          <a:ext cx="4866587" cy="215907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 ExtraBold" pitchFamily="2" charset="0"/>
            </a:rPr>
            <a:t>Deshazte del escombro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itchFamily="2" charset="0"/>
            </a:rPr>
            <a:t>Como colchones viejos, botellas, llantas, ya que la garrapata o </a:t>
          </a:r>
          <a:r>
            <a:rPr lang="es-ES" sz="1600" kern="1200" dirty="0" err="1">
              <a:latin typeface="Montserrat" pitchFamily="2" charset="0"/>
            </a:rPr>
            <a:t>güina</a:t>
          </a:r>
          <a:r>
            <a:rPr lang="es-ES" sz="1600" kern="1200" dirty="0">
              <a:latin typeface="Montserrat" pitchFamily="2" charset="0"/>
            </a:rPr>
            <a:t> la utiliza de refugio</a:t>
          </a: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Montserrat" pitchFamily="2" charset="0"/>
          </a:endParaRPr>
        </a:p>
      </dsp:txBody>
      <dsp:txXfrm rot="5400000">
        <a:off x="4648160" y="973316"/>
        <a:ext cx="2159073" cy="2919953"/>
      </dsp:txXfrm>
    </dsp:sp>
    <dsp:sp modelId="{58E32775-407F-48A0-8BEE-4EA6301076AD}">
      <dsp:nvSpPr>
        <dsp:cNvPr id="0" name=""/>
        <dsp:cNvSpPr/>
      </dsp:nvSpPr>
      <dsp:spPr>
        <a:xfrm rot="16200000">
          <a:off x="5615407" y="1353756"/>
          <a:ext cx="4866587" cy="215907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 ExtraBold" pitchFamily="2" charset="0"/>
            </a:rPr>
            <a:t>Revísate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itchFamily="2" charset="0"/>
            </a:rPr>
            <a:t>Diariamente en el cabello, dentro y detrás de orejas, ombligo, en medio de tus dedos (mano y pie), detrás de las rodillas</a:t>
          </a:r>
          <a:endParaRPr lang="en-US" sz="1600" kern="1200" dirty="0">
            <a:latin typeface="Montserrat" pitchFamily="2" charset="0"/>
          </a:endParaRPr>
        </a:p>
      </dsp:txBody>
      <dsp:txXfrm rot="5400000">
        <a:off x="6969164" y="973316"/>
        <a:ext cx="2159073" cy="2919953"/>
      </dsp:txXfrm>
    </dsp:sp>
    <dsp:sp modelId="{3D71B3A0-A852-4A2F-8247-E9B878188EA5}">
      <dsp:nvSpPr>
        <dsp:cNvPr id="0" name=""/>
        <dsp:cNvSpPr/>
      </dsp:nvSpPr>
      <dsp:spPr>
        <a:xfrm rot="16200000">
          <a:off x="7936411" y="1353756"/>
          <a:ext cx="4866587" cy="215907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Montserrat ExtraBold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 ExtraBold" pitchFamily="2" charset="0"/>
            </a:rPr>
            <a:t>Limpia tu entorno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itchFamily="2" charset="0"/>
            </a:rPr>
            <a:t>Frecuentemente por dentro y por fuera; tapa todo hoyo en paredes, para evitar formación de nidos de </a:t>
          </a:r>
          <a:r>
            <a:rPr lang="es-ES" sz="1600" kern="1200" dirty="0" err="1">
              <a:latin typeface="Montserrat" pitchFamily="2" charset="0"/>
            </a:rPr>
            <a:t>güinas</a:t>
          </a:r>
          <a:r>
            <a:rPr lang="es-ES" sz="1600" kern="1200" dirty="0">
              <a:latin typeface="Montserrat" pitchFamily="2" charset="0"/>
            </a:rPr>
            <a:t> o garrapatas</a:t>
          </a:r>
          <a:endParaRPr lang="en-US" sz="1600" kern="1200" dirty="0">
            <a:latin typeface="Montserrat" pitchFamily="2" charset="0"/>
          </a:endParaRPr>
        </a:p>
      </dsp:txBody>
      <dsp:txXfrm rot="5400000">
        <a:off x="9290168" y="973316"/>
        <a:ext cx="2159073" cy="291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0.4037</cdr:x>
      <cdr:y>0.06446</cdr:y>
    </cdr:from>
    <cdr:to>
      <cdr:x>0.54234</cdr:x>
      <cdr:y>0.18427</cdr:y>
    </cdr:to>
    <cdr:sp macro="" textlink="">
      <cdr:nvSpPr>
        <cdr:cNvPr id="2" name="CuadroTexto 5">
          <a:extLst xmlns:a="http://schemas.openxmlformats.org/drawingml/2006/main">
            <a:ext uri="{FF2B5EF4-FFF2-40B4-BE49-F238E27FC236}">
              <a16:creationId xmlns:a16="http://schemas.microsoft.com/office/drawing/2014/main" id="{E960F6B6-E51F-20E5-88E7-16F7E6206113}"/>
            </a:ext>
          </a:extLst>
        </cdr:cNvPr>
        <cdr:cNvSpPr txBox="1"/>
      </cdr:nvSpPr>
      <cdr:spPr>
        <a:xfrm xmlns:a="http://schemas.openxmlformats.org/drawingml/2006/main">
          <a:off x="2176421" y="229593"/>
          <a:ext cx="747429" cy="426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C87F7E8-90CE-254E-9647-8E489E15548B}" type="TxLink">
            <a:rPr lang="en-US" sz="12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n = 59</a:t>
          </a:fld>
          <a:endParaRPr lang="es-MX" sz="1100" dirty="0"/>
        </a:p>
      </cdr:txBody>
    </cdr:sp>
  </cdr:relSizeAnchor>
  <cdr:relSizeAnchor xmlns:cdr="http://schemas.openxmlformats.org/drawingml/2006/chartDrawing">
    <cdr:from>
      <cdr:x>0.53951</cdr:x>
      <cdr:y>0.06257</cdr:y>
    </cdr:from>
    <cdr:to>
      <cdr:x>0.67815</cdr:x>
      <cdr:y>0.18238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E960F6B6-E51F-20E5-88E7-16F7E6206113}"/>
            </a:ext>
          </a:extLst>
        </cdr:cNvPr>
        <cdr:cNvSpPr txBox="1"/>
      </cdr:nvSpPr>
      <cdr:spPr>
        <a:xfrm xmlns:a="http://schemas.openxmlformats.org/drawingml/2006/main">
          <a:off x="2908566" y="222850"/>
          <a:ext cx="747429" cy="426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E9137B4-4221-CA47-BC2B-8875E813BE50}" type="TxLink">
            <a:rPr lang="en-US" sz="12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n = 39</a:t>
          </a:fld>
          <a:endParaRPr lang="es-MX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0.5672</cdr:x>
      <cdr:y>0.05733</cdr:y>
    </cdr:from>
    <cdr:to>
      <cdr:x>0.69456</cdr:x>
      <cdr:y>0.1777</cdr:y>
    </cdr:to>
    <cdr:sp macro="" textlink="">
      <cdr:nvSpPr>
        <cdr:cNvPr id="2" name="CuadroTexto 5">
          <a:extLst xmlns:a="http://schemas.openxmlformats.org/drawingml/2006/main">
            <a:ext uri="{FF2B5EF4-FFF2-40B4-BE49-F238E27FC236}">
              <a16:creationId xmlns:a16="http://schemas.microsoft.com/office/drawing/2014/main" id="{E960F6B6-E51F-20E5-88E7-16F7E6206113}"/>
            </a:ext>
          </a:extLst>
        </cdr:cNvPr>
        <cdr:cNvSpPr txBox="1"/>
      </cdr:nvSpPr>
      <cdr:spPr>
        <a:xfrm xmlns:a="http://schemas.openxmlformats.org/drawingml/2006/main">
          <a:off x="3148668" y="219595"/>
          <a:ext cx="707009" cy="461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D72B672-26B8-D649-9704-BA5264873E69}" type="TxLink">
            <a:rPr lang="en-US" sz="12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n = 53</a:t>
          </a:fld>
          <a:endParaRPr lang="es-MX" sz="1100" dirty="0"/>
        </a:p>
      </cdr:txBody>
    </cdr:sp>
  </cdr:relSizeAnchor>
  <cdr:relSizeAnchor xmlns:cdr="http://schemas.openxmlformats.org/drawingml/2006/chartDrawing">
    <cdr:from>
      <cdr:x>0.39246</cdr:x>
      <cdr:y>0.05733</cdr:y>
    </cdr:from>
    <cdr:to>
      <cdr:x>0.51982</cdr:x>
      <cdr:y>0.1777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E960F6B6-E51F-20E5-88E7-16F7E6206113}"/>
            </a:ext>
          </a:extLst>
        </cdr:cNvPr>
        <cdr:cNvSpPr txBox="1"/>
      </cdr:nvSpPr>
      <cdr:spPr>
        <a:xfrm xmlns:a="http://schemas.openxmlformats.org/drawingml/2006/main">
          <a:off x="2178671" y="219595"/>
          <a:ext cx="707009" cy="461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3E0751-686E-46CE-A4E3-B2AC5A063E5E}" type="TxLink">
            <a:rPr lang="en-US" sz="12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n = 45</a:t>
          </a:fld>
          <a:endParaRPr lang="es-MX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20:29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20:29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1918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08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6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48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9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76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SEMANAL – DOMINGO </a:t>
            </a:r>
            <a:endParaRPr dirty="0"/>
          </a:p>
        </p:txBody>
      </p:sp>
      <p:sp>
        <p:nvSpPr>
          <p:cNvPr id="214" name="Google Shape;2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23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SEMANAL – DOMINGO </a:t>
            </a:r>
            <a:endParaRPr dirty="0"/>
          </a:p>
        </p:txBody>
      </p:sp>
      <p:sp>
        <p:nvSpPr>
          <p:cNvPr id="214" name="Google Shape;2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23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SEMANAL – DOMINGO </a:t>
            </a:r>
            <a:endParaRPr/>
          </a:p>
        </p:txBody>
      </p:sp>
      <p:sp>
        <p:nvSpPr>
          <p:cNvPr id="214" name="Google Shape;2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1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72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10" Type="http://schemas.openxmlformats.org/officeDocument/2006/relationships/chart" Target="../charts/chart3.xml"/><Relationship Id="rId4" Type="http://schemas.openxmlformats.org/officeDocument/2006/relationships/image" Target="../media/image8.jp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microsoft.com/office/2007/relationships/diagramDrawing" Target="../diagrams/drawing1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about:blank" TargetMode="External"/><Relationship Id="rId5" Type="http://schemas.openxmlformats.org/officeDocument/2006/relationships/hyperlink" Target="mailto:dgprospe.sonora@gmail.com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D93835-BB14-45B4-B78D-3EFFF4D6C9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n 15" descr="Forma&#10;&#10;Descripción generada automáticamente">
            <a:extLst>
              <a:ext uri="{FF2B5EF4-FFF2-40B4-BE49-F238E27FC236}">
                <a16:creationId xmlns:a16="http://schemas.microsoft.com/office/drawing/2014/main" id="{C4FDF773-2AA1-8067-296E-0A34D2EE88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32005" y="5059"/>
            <a:ext cx="12256008" cy="6890416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593BE971-A6B1-51C4-485E-781083D0C51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biLevel thresh="75000"/>
          </a:blip>
          <a:stretch>
            <a:fillRect/>
          </a:stretch>
        </p:blipFill>
        <p:spPr>
          <a:xfrm>
            <a:off x="356727" y="2433778"/>
            <a:ext cx="11478545" cy="200331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8F496D7-5484-C826-1B1E-773A87770337}"/>
              </a:ext>
            </a:extLst>
          </p:cNvPr>
          <p:cNvSpPr txBox="1"/>
          <p:nvPr/>
        </p:nvSpPr>
        <p:spPr>
          <a:xfrm>
            <a:off x="1360087" y="2576642"/>
            <a:ext cx="9471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es-MX" sz="3600" b="1" kern="1200" dirty="0">
                <a:solidFill>
                  <a:prstClr val="white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Informe Epidemiológico Semanal de Rickettsiosis, Sonora 2023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CD2423-6065-BFFB-FECB-0191C1640327}"/>
              </a:ext>
            </a:extLst>
          </p:cNvPr>
          <p:cNvSpPr txBox="1"/>
          <p:nvPr/>
        </p:nvSpPr>
        <p:spPr>
          <a:xfrm>
            <a:off x="1247805" y="3897362"/>
            <a:ext cx="9810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chemeClr val="bg1"/>
                </a:solidFill>
                <a:latin typeface="Montserrat" pitchFamily="2" charset="77"/>
              </a:rPr>
              <a:t>Fiebre Manchada por Rickettsia </a:t>
            </a:r>
            <a:r>
              <a:rPr lang="es-MX" sz="1800" i="1" dirty="0">
                <a:solidFill>
                  <a:schemeClr val="bg1"/>
                </a:solidFill>
                <a:latin typeface="Montserrat" pitchFamily="2" charset="77"/>
              </a:rPr>
              <a:t>Rickettsii </a:t>
            </a:r>
            <a:r>
              <a:rPr lang="es-MX" sz="1800" dirty="0">
                <a:solidFill>
                  <a:schemeClr val="bg1"/>
                </a:solidFill>
                <a:latin typeface="Montserrat" pitchFamily="2" charset="77"/>
              </a:rPr>
              <a:t>transmitida por garrapatas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BC6261A-4FB4-4B40-7DD8-F106587D8DE5}"/>
              </a:ext>
            </a:extLst>
          </p:cNvPr>
          <p:cNvGrpSpPr/>
          <p:nvPr/>
        </p:nvGrpSpPr>
        <p:grpSpPr>
          <a:xfrm>
            <a:off x="473925" y="275648"/>
            <a:ext cx="4065744" cy="1041634"/>
            <a:chOff x="-1475899" y="303042"/>
            <a:chExt cx="4065744" cy="104163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53BF509-D688-DACB-481E-B6F0BB1F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381" y="409175"/>
              <a:ext cx="1986464" cy="846542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389A9B20-4246-FE04-D6D1-1D0B52C16912}"/>
                </a:ext>
              </a:extLst>
            </p:cNvPr>
            <p:cNvCxnSpPr/>
            <p:nvPr/>
          </p:nvCxnSpPr>
          <p:spPr>
            <a:xfrm>
              <a:off x="356727" y="384996"/>
              <a:ext cx="0" cy="846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3885BFE-6571-2A61-5A46-FE3E2A34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75899" y="303042"/>
              <a:ext cx="1709299" cy="1041634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F47849-066E-E703-D497-CB0BD568A3E7}"/>
              </a:ext>
            </a:extLst>
          </p:cNvPr>
          <p:cNvSpPr txBox="1"/>
          <p:nvPr/>
        </p:nvSpPr>
        <p:spPr>
          <a:xfrm>
            <a:off x="5361709" y="384996"/>
            <a:ext cx="6473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Subsecretaría de Servicios de Salud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Dirección General de Promoción a la Salud y Prevención de Enfermedades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kern="1200" dirty="0">
                <a:solidFill>
                  <a:prstClr val="whit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Dirección de Epidemiología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82887F-D47D-19C9-E47F-CA2F3C76D0D5}"/>
              </a:ext>
            </a:extLst>
          </p:cNvPr>
          <p:cNvSpPr txBox="1"/>
          <p:nvPr/>
        </p:nvSpPr>
        <p:spPr>
          <a:xfrm>
            <a:off x="237329" y="4994065"/>
            <a:ext cx="11717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Semana Epidemiológica (SE) 41, del </a:t>
            </a:r>
            <a:r>
              <a:rPr lang="es-MX" sz="2400" kern="1200" dirty="0">
                <a:solidFill>
                  <a:prstClr val="white"/>
                </a:solidFill>
                <a:latin typeface="Montserrat" pitchFamily="2" charset="0"/>
                <a:ea typeface="Calibri" panose="020F0502020204030204" pitchFamily="34" charset="0"/>
                <a:cs typeface="Segoe UI" panose="020B0502040204020203" pitchFamily="34" charset="0"/>
              </a:rPr>
              <a:t>08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al </a:t>
            </a:r>
            <a:r>
              <a:rPr kumimoji="0" lang="es-MX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Segoe UI" panose="020B0502040204020203" pitchFamily="34" charset="0"/>
              </a:rPr>
              <a:t>14</a:t>
            </a:r>
            <a:r>
              <a:rPr lang="es-MX" sz="2400" kern="1200" dirty="0">
                <a:solidFill>
                  <a:prstClr val="white"/>
                </a:solidFill>
                <a:latin typeface="Montserrat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de octubre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Segoe UI" panose="020B0502040204020203" pitchFamily="34" charset="0"/>
              </a:rPr>
              <a:t>2023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8321" y="404851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324">
            <a:extLst>
              <a:ext uri="{FF2B5EF4-FFF2-40B4-BE49-F238E27FC236}">
                <a16:creationId xmlns:a16="http://schemas.microsoft.com/office/drawing/2014/main" id="{43321EF8-3989-D68B-7A43-3848E5254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3489"/>
            <a:ext cx="10634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  <a:sym typeface="Arial" panose="020B0604020202020204" pitchFamily="34" charset="0"/>
              </a:rPr>
              <a:t>Fuente: * Estados actualizados por SSA/SINAVE/Dirección General de Epidemiología con información a la SE </a:t>
            </a:r>
            <a:r>
              <a:rPr lang="es-MX" altLang="es-MX" sz="800" dirty="0">
                <a:latin typeface="Montserrat" pitchFamily="2" charset="77"/>
              </a:rPr>
              <a:t>40</a:t>
            </a:r>
            <a:r>
              <a:rPr kumimoji="0" lang="es-MX" alt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  <a:sym typeface="Arial" panose="020B0604020202020204" pitchFamily="34" charset="0"/>
              </a:rPr>
              <a:t> 2023.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  <a:sym typeface="Arial" panose="020B0604020202020204" pitchFamily="34" charset="0"/>
              </a:rPr>
              <a:t>^ Estado de Sonora actualizado por Sistema Especial de Vigilancia Epidemiológica de Enfermedades Transmitidas por Vector con información a la SE </a:t>
            </a:r>
            <a:r>
              <a:rPr lang="es-MX" altLang="es-MX" sz="800" dirty="0">
                <a:latin typeface="Montserrat" pitchFamily="2" charset="77"/>
              </a:rPr>
              <a:t>40</a:t>
            </a:r>
            <a:r>
              <a:rPr kumimoji="0" lang="es-MX" alt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  <a:sym typeface="Arial" panose="020B0604020202020204" pitchFamily="34" charset="0"/>
              </a:rPr>
              <a:t> 2023.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8DF94-C96E-F032-2A8B-43C992D777B5}"/>
              </a:ext>
            </a:extLst>
          </p:cNvPr>
          <p:cNvSpPr txBox="1"/>
          <p:nvPr/>
        </p:nvSpPr>
        <p:spPr>
          <a:xfrm>
            <a:off x="3918687" y="1312616"/>
            <a:ext cx="6031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Casos confirmados e incidencia de Rickettsiosis por entidad, SE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kumimoji="0" lang="es-MX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México 2023	</a:t>
            </a:r>
          </a:p>
        </p:txBody>
      </p:sp>
      <p:sp>
        <p:nvSpPr>
          <p:cNvPr id="4" name="Google Shape;164;p6">
            <a:extLst>
              <a:ext uri="{FF2B5EF4-FFF2-40B4-BE49-F238E27FC236}">
                <a16:creationId xmlns:a16="http://schemas.microsoft.com/office/drawing/2014/main" id="{55504AA6-869C-06E8-51F1-A4E6EAFAB6DF}"/>
              </a:ext>
            </a:extLst>
          </p:cNvPr>
          <p:cNvSpPr/>
          <p:nvPr/>
        </p:nvSpPr>
        <p:spPr>
          <a:xfrm>
            <a:off x="133586" y="1599761"/>
            <a:ext cx="2574555" cy="4263496"/>
          </a:xfrm>
          <a:prstGeom prst="rect">
            <a:avLst/>
          </a:prstGeom>
          <a:solidFill>
            <a:srgbClr val="8D1A52"/>
          </a:solidFill>
          <a:ln w="12700" cap="flat" cmpd="sng">
            <a:solidFill>
              <a:srgbClr val="8C1A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tabLst/>
              <a:defRPr/>
            </a:pPr>
            <a:endParaRPr kumimoji="0" lang="es-MX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9163ECA2-60C6-0169-D393-87445B87BC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99817" y="303415"/>
            <a:ext cx="4723401" cy="7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8D1A52"/>
              </a:buClr>
              <a:buSzPts val="2800"/>
              <a:defRPr/>
            </a:pPr>
            <a:r>
              <a:rPr lang="es-MX" sz="2600" b="1" dirty="0">
                <a:solidFill>
                  <a:srgbClr val="8D1A52"/>
                </a:solidFill>
                <a:latin typeface="Montserrat"/>
                <a:sym typeface="Montserrat"/>
              </a:rPr>
              <a:t>Informe Epidemiológico Rickettsiosis, Sonora 2023</a:t>
            </a:r>
            <a:endParaRPr sz="2600" b="1" dirty="0">
              <a:solidFill>
                <a:srgbClr val="8D1A52"/>
              </a:solidFill>
              <a:latin typeface="Montserrat"/>
            </a:endParaRPr>
          </a:p>
        </p:txBody>
      </p:sp>
      <p:sp>
        <p:nvSpPr>
          <p:cNvPr id="12" name="Google Shape;165;p6">
            <a:extLst>
              <a:ext uri="{FF2B5EF4-FFF2-40B4-BE49-F238E27FC236}">
                <a16:creationId xmlns:a16="http://schemas.microsoft.com/office/drawing/2014/main" id="{27BE38D8-4229-CC89-2B35-9619C98F14DF}"/>
              </a:ext>
            </a:extLst>
          </p:cNvPr>
          <p:cNvSpPr txBox="1"/>
          <p:nvPr/>
        </p:nvSpPr>
        <p:spPr>
          <a:xfrm>
            <a:off x="389821" y="1715006"/>
            <a:ext cx="2117564" cy="429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nivel nacional se acumulan a la SE </a:t>
            </a:r>
            <a:r>
              <a:rPr lang="es-E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casos de Rickettsiosis.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Sonora ocupa el  primer lugar con </a:t>
            </a:r>
            <a:r>
              <a:rPr lang="es-E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94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casos y una incidencia de </a:t>
            </a:r>
            <a:r>
              <a:rPr lang="es-E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^ casos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Calibri"/>
              </a:rPr>
              <a:t>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por 100 mil de habitantes.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Incidencia nacional: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0.3^ casos por 100 mil habitantes.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80;p7">
            <a:extLst>
              <a:ext uri="{FF2B5EF4-FFF2-40B4-BE49-F238E27FC236}">
                <a16:creationId xmlns:a16="http://schemas.microsoft.com/office/drawing/2014/main" id="{14869D92-66E8-3A4D-6A09-AC3010EA0DFF}"/>
              </a:ext>
            </a:extLst>
          </p:cNvPr>
          <p:cNvSpPr txBox="1"/>
          <p:nvPr/>
        </p:nvSpPr>
        <p:spPr>
          <a:xfrm>
            <a:off x="593865" y="2489384"/>
            <a:ext cx="183736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3600"/>
              <a:buFont typeface="Montserrat ExtraBold"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381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725290"/>
              </p:ext>
            </p:extLst>
          </p:nvPr>
        </p:nvGraphicFramePr>
        <p:xfrm>
          <a:off x="2763620" y="1856549"/>
          <a:ext cx="8085815" cy="411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832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236606" y="357697"/>
            <a:ext cx="5051523" cy="7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2800"/>
              <a:buFont typeface="Montserrat"/>
              <a:buNone/>
            </a:pPr>
            <a:r>
              <a:rPr lang="es-MX" sz="2600" b="1" dirty="0">
                <a:solidFill>
                  <a:srgbClr val="960E54"/>
                </a:solidFill>
                <a:latin typeface="Montserrat"/>
                <a:ea typeface="Montserrat"/>
                <a:cs typeface="Montserrat"/>
                <a:sym typeface="Montserrat"/>
              </a:rPr>
              <a:t>Informe Epidemiológico Rickettsiosis, Sonora 2023</a:t>
            </a:r>
            <a:endParaRPr sz="2600" dirty="0">
              <a:solidFill>
                <a:srgbClr val="960E54"/>
              </a:solidFill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8028" y="295354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-12066" y="6329345"/>
            <a:ext cx="122040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 Light"/>
              <a:buNone/>
            </a:pPr>
            <a:r>
              <a:rPr lang="es-MX" sz="800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Fuente: </a:t>
            </a: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SINAVE/DGE/SALUD/Sistema Especial de Vigilancia Epidemiológica de </a:t>
            </a:r>
            <a:r>
              <a:rPr lang="es-MX" sz="800" i="1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Rickettsiosis </a:t>
            </a: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con información a la SE 41 2023.</a:t>
            </a:r>
          </a:p>
          <a:p>
            <a:pPr>
              <a:buSzPts val="1100"/>
            </a:pP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^Letalidad: Defunciones por cada 100 casos.</a:t>
            </a:r>
          </a:p>
          <a:p>
            <a:pPr>
              <a:buSzPts val="1100"/>
            </a:pP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* Los casos confirmados de la SE.41 sucedieron en el municipio de Hermosillo (2).</a:t>
            </a:r>
          </a:p>
          <a:p>
            <a:pPr>
              <a:buSzPts val="1100"/>
            </a:pP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** La defunción confirmada de la SE. 41 sucedió en el municipio de Hermosillo.</a:t>
            </a:r>
          </a:p>
        </p:txBody>
      </p:sp>
      <p:sp>
        <p:nvSpPr>
          <p:cNvPr id="19" name="Google Shape;96;p2">
            <a:extLst>
              <a:ext uri="{FF2B5EF4-FFF2-40B4-BE49-F238E27FC236}">
                <a16:creationId xmlns:a16="http://schemas.microsoft.com/office/drawing/2014/main" id="{E4D59132-901D-9D84-9AC9-EB348D167630}"/>
              </a:ext>
            </a:extLst>
          </p:cNvPr>
          <p:cNvSpPr/>
          <p:nvPr/>
        </p:nvSpPr>
        <p:spPr>
          <a:xfrm>
            <a:off x="282649" y="1729152"/>
            <a:ext cx="4663153" cy="1725573"/>
          </a:xfrm>
          <a:prstGeom prst="rect">
            <a:avLst/>
          </a:prstGeom>
          <a:solidFill>
            <a:srgbClr val="FFCCCC"/>
          </a:solidFill>
          <a:ln w="12700" cap="flat" cmpd="sng">
            <a:solidFill>
              <a:srgbClr val="FF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101;p2">
            <a:extLst>
              <a:ext uri="{FF2B5EF4-FFF2-40B4-BE49-F238E27FC236}">
                <a16:creationId xmlns:a16="http://schemas.microsoft.com/office/drawing/2014/main" id="{DEF304C1-4F39-1912-2064-32AA0D1DC4C8}"/>
              </a:ext>
            </a:extLst>
          </p:cNvPr>
          <p:cNvCxnSpPr/>
          <p:nvPr/>
        </p:nvCxnSpPr>
        <p:spPr>
          <a:xfrm>
            <a:off x="819280" y="2484069"/>
            <a:ext cx="3595193" cy="0"/>
          </a:xfrm>
          <a:prstGeom prst="straightConnector1">
            <a:avLst/>
          </a:prstGeom>
          <a:noFill/>
          <a:ln w="9525" cap="flat" cmpd="sng">
            <a:solidFill>
              <a:srgbClr val="8D1A5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102;p2">
            <a:extLst>
              <a:ext uri="{FF2B5EF4-FFF2-40B4-BE49-F238E27FC236}">
                <a16:creationId xmlns:a16="http://schemas.microsoft.com/office/drawing/2014/main" id="{4BA037FB-357E-E4CD-C3F5-FA823833C155}"/>
              </a:ext>
            </a:extLst>
          </p:cNvPr>
          <p:cNvSpPr txBox="1"/>
          <p:nvPr/>
        </p:nvSpPr>
        <p:spPr>
          <a:xfrm>
            <a:off x="819279" y="2498798"/>
            <a:ext cx="130650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4400"/>
              <a:buFont typeface="Montserrat ExtraBold"/>
              <a:buNone/>
            </a:pPr>
            <a:r>
              <a:rPr lang="es-ES" sz="3600" b="1" i="0" u="none" strike="noStrike" cap="none" dirty="0">
                <a:solidFill>
                  <a:srgbClr val="960E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endParaRPr sz="3600" b="1" i="0" u="none" strike="noStrike" cap="none" dirty="0">
              <a:solidFill>
                <a:srgbClr val="960E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105;p2">
            <a:extLst>
              <a:ext uri="{FF2B5EF4-FFF2-40B4-BE49-F238E27FC236}">
                <a16:creationId xmlns:a16="http://schemas.microsoft.com/office/drawing/2014/main" id="{E7398C82-3D75-AF73-AFB4-7B0F6FFE5892}"/>
              </a:ext>
            </a:extLst>
          </p:cNvPr>
          <p:cNvSpPr txBox="1"/>
          <p:nvPr/>
        </p:nvSpPr>
        <p:spPr>
          <a:xfrm>
            <a:off x="2823731" y="3074102"/>
            <a:ext cx="1590742" cy="307736"/>
          </a:xfrm>
          <a:prstGeom prst="rect">
            <a:avLst/>
          </a:prstGeom>
          <a:solidFill>
            <a:srgbClr val="960E5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MX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Defunciones**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2;p2">
            <a:extLst>
              <a:ext uri="{FF2B5EF4-FFF2-40B4-BE49-F238E27FC236}">
                <a16:creationId xmlns:a16="http://schemas.microsoft.com/office/drawing/2014/main" id="{91DCB0DB-7826-D0F1-096D-986BB56F1E9B}"/>
              </a:ext>
            </a:extLst>
          </p:cNvPr>
          <p:cNvSpPr txBox="1"/>
          <p:nvPr/>
        </p:nvSpPr>
        <p:spPr>
          <a:xfrm>
            <a:off x="2834005" y="2502953"/>
            <a:ext cx="15907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4400"/>
              <a:buFont typeface="Montserrat ExtraBold"/>
              <a:buNone/>
            </a:pPr>
            <a:r>
              <a:rPr lang="es-ES" sz="3600" b="1" i="0" u="none" strike="noStrike" cap="none" dirty="0">
                <a:solidFill>
                  <a:srgbClr val="960E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</a:t>
            </a:r>
            <a:endParaRPr sz="3600" b="1" i="0" u="none" strike="noStrike" cap="none" dirty="0">
              <a:solidFill>
                <a:srgbClr val="960E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107;p2">
            <a:extLst>
              <a:ext uri="{FF2B5EF4-FFF2-40B4-BE49-F238E27FC236}">
                <a16:creationId xmlns:a16="http://schemas.microsoft.com/office/drawing/2014/main" id="{78A591BF-4052-B815-9750-DC5038E6578A}"/>
              </a:ext>
            </a:extLst>
          </p:cNvPr>
          <p:cNvSpPr txBox="1"/>
          <p:nvPr/>
        </p:nvSpPr>
        <p:spPr>
          <a:xfrm>
            <a:off x="277572" y="1773918"/>
            <a:ext cx="466823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s-MX" sz="1500" b="1" dirty="0">
                <a:latin typeface="Montserrat"/>
                <a:ea typeface="Montserrat"/>
                <a:cs typeface="Montserrat"/>
                <a:sym typeface="Montserrat"/>
              </a:rPr>
              <a:t>En la Semana No. 41 de 2023 se </a:t>
            </a:r>
            <a:r>
              <a:rPr lang="es-MX" sz="1500" b="1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estudiaron 22 casos sospechosos de FMRR</a:t>
            </a:r>
            <a:r>
              <a:rPr lang="es-MX" sz="1500" b="1" dirty="0">
                <a:latin typeface="Montserrat"/>
                <a:ea typeface="Montserrat"/>
                <a:cs typeface="Montserrat"/>
                <a:sym typeface="Montserrat"/>
              </a:rPr>
              <a:t>, de ellos se confirmaron </a:t>
            </a:r>
          </a:p>
        </p:txBody>
      </p:sp>
      <p:sp>
        <p:nvSpPr>
          <p:cNvPr id="35" name="Google Shape;103;p2">
            <a:extLst>
              <a:ext uri="{FF2B5EF4-FFF2-40B4-BE49-F238E27FC236}">
                <a16:creationId xmlns:a16="http://schemas.microsoft.com/office/drawing/2014/main" id="{26CACC96-F1DB-1620-4140-8488999A27DF}"/>
              </a:ext>
            </a:extLst>
          </p:cNvPr>
          <p:cNvSpPr txBox="1"/>
          <p:nvPr/>
        </p:nvSpPr>
        <p:spPr>
          <a:xfrm>
            <a:off x="819280" y="3062628"/>
            <a:ext cx="1306502" cy="307777"/>
          </a:xfrm>
          <a:prstGeom prst="rect">
            <a:avLst/>
          </a:prstGeom>
          <a:solidFill>
            <a:srgbClr val="960E5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MX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Casos*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6;p2">
            <a:extLst>
              <a:ext uri="{FF2B5EF4-FFF2-40B4-BE49-F238E27FC236}">
                <a16:creationId xmlns:a16="http://schemas.microsoft.com/office/drawing/2014/main" id="{09FEE267-0974-521A-475D-E0CBBAD0EA96}"/>
              </a:ext>
            </a:extLst>
          </p:cNvPr>
          <p:cNvSpPr/>
          <p:nvPr/>
        </p:nvSpPr>
        <p:spPr>
          <a:xfrm>
            <a:off x="277572" y="3869967"/>
            <a:ext cx="4668230" cy="2171069"/>
          </a:xfrm>
          <a:prstGeom prst="rect">
            <a:avLst/>
          </a:prstGeom>
          <a:solidFill>
            <a:srgbClr val="FFCCCC"/>
          </a:solidFill>
          <a:ln w="12700" cap="flat" cmpd="sng">
            <a:solidFill>
              <a:srgbClr val="FF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02;p2">
            <a:extLst>
              <a:ext uri="{FF2B5EF4-FFF2-40B4-BE49-F238E27FC236}">
                <a16:creationId xmlns:a16="http://schemas.microsoft.com/office/drawing/2014/main" id="{C62B6DC5-D356-E067-41B7-2C9AA8C2E04F}"/>
              </a:ext>
            </a:extLst>
          </p:cNvPr>
          <p:cNvSpPr txBox="1"/>
          <p:nvPr/>
        </p:nvSpPr>
        <p:spPr>
          <a:xfrm>
            <a:off x="1198048" y="4636181"/>
            <a:ext cx="128612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4400"/>
              <a:buFont typeface="Montserrat ExtraBold"/>
              <a:buNone/>
            </a:pPr>
            <a:r>
              <a:rPr lang="es-ES" sz="4000" b="1" dirty="0">
                <a:solidFill>
                  <a:srgbClr val="960E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98</a:t>
            </a:r>
            <a:endParaRPr sz="4000" b="1" i="0" u="none" strike="noStrike" cap="none" dirty="0">
              <a:solidFill>
                <a:srgbClr val="960E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" name="Google Shape;105;p2">
            <a:extLst>
              <a:ext uri="{FF2B5EF4-FFF2-40B4-BE49-F238E27FC236}">
                <a16:creationId xmlns:a16="http://schemas.microsoft.com/office/drawing/2014/main" id="{BE1FBEF8-780B-6530-8478-36E2F549521C}"/>
              </a:ext>
            </a:extLst>
          </p:cNvPr>
          <p:cNvSpPr txBox="1"/>
          <p:nvPr/>
        </p:nvSpPr>
        <p:spPr>
          <a:xfrm>
            <a:off x="2673680" y="5278413"/>
            <a:ext cx="1394484" cy="307736"/>
          </a:xfrm>
          <a:prstGeom prst="rect">
            <a:avLst/>
          </a:prstGeom>
          <a:solidFill>
            <a:srgbClr val="960E5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MX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Defunciones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02;p2">
            <a:extLst>
              <a:ext uri="{FF2B5EF4-FFF2-40B4-BE49-F238E27FC236}">
                <a16:creationId xmlns:a16="http://schemas.microsoft.com/office/drawing/2014/main" id="{CE018BBD-A373-EEFF-0BF2-95CFE3F46AAE}"/>
              </a:ext>
            </a:extLst>
          </p:cNvPr>
          <p:cNvSpPr txBox="1"/>
          <p:nvPr/>
        </p:nvSpPr>
        <p:spPr>
          <a:xfrm>
            <a:off x="2688975" y="4625941"/>
            <a:ext cx="13944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4400"/>
              <a:buFont typeface="Montserrat ExtraBold"/>
              <a:buNone/>
            </a:pPr>
            <a:r>
              <a:rPr lang="es-ES" sz="4000" b="1" dirty="0">
                <a:solidFill>
                  <a:srgbClr val="960E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53</a:t>
            </a:r>
            <a:endParaRPr sz="4000" b="1" i="0" u="none" strike="noStrike" cap="none" dirty="0">
              <a:solidFill>
                <a:srgbClr val="960E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" name="Google Shape;107;p2">
            <a:extLst>
              <a:ext uri="{FF2B5EF4-FFF2-40B4-BE49-F238E27FC236}">
                <a16:creationId xmlns:a16="http://schemas.microsoft.com/office/drawing/2014/main" id="{2DAA7198-A61E-41C1-9DE5-AE4F3ACEC8A4}"/>
              </a:ext>
            </a:extLst>
          </p:cNvPr>
          <p:cNvSpPr txBox="1"/>
          <p:nvPr/>
        </p:nvSpPr>
        <p:spPr>
          <a:xfrm>
            <a:off x="262278" y="3946529"/>
            <a:ext cx="466823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s-MX" sz="1500" b="1" dirty="0">
                <a:latin typeface="Montserrat"/>
                <a:ea typeface="Montserrat"/>
                <a:cs typeface="Montserrat"/>
                <a:sym typeface="Montserrat"/>
              </a:rPr>
              <a:t>Durante el año 2023 </a:t>
            </a:r>
            <a:r>
              <a:rPr lang="es-MX" sz="1500" b="1" dirty="0">
                <a:solidFill>
                  <a:srgbClr val="843C0C"/>
                </a:solidFill>
                <a:latin typeface="Montserrat"/>
                <a:ea typeface="Montserrat"/>
                <a:cs typeface="Montserrat"/>
                <a:sym typeface="Montserrat"/>
              </a:rPr>
              <a:t>se estudiaron 722 casos sospechosos de FMRR</a:t>
            </a:r>
            <a:r>
              <a:rPr lang="es-MX" sz="1500" b="1" dirty="0">
                <a:latin typeface="Montserrat"/>
                <a:ea typeface="Montserrat"/>
                <a:cs typeface="Montserrat"/>
                <a:sym typeface="Montserrat"/>
              </a:rPr>
              <a:t>, de ellos se confirmaron</a:t>
            </a:r>
          </a:p>
        </p:txBody>
      </p:sp>
      <p:sp>
        <p:nvSpPr>
          <p:cNvPr id="33" name="Google Shape;103;p2">
            <a:extLst>
              <a:ext uri="{FF2B5EF4-FFF2-40B4-BE49-F238E27FC236}">
                <a16:creationId xmlns:a16="http://schemas.microsoft.com/office/drawing/2014/main" id="{54ED9774-F169-8110-ABD6-FC85B6608119}"/>
              </a:ext>
            </a:extLst>
          </p:cNvPr>
          <p:cNvSpPr txBox="1"/>
          <p:nvPr/>
        </p:nvSpPr>
        <p:spPr>
          <a:xfrm>
            <a:off x="1212682" y="5278413"/>
            <a:ext cx="1306502" cy="307777"/>
          </a:xfrm>
          <a:prstGeom prst="rect">
            <a:avLst/>
          </a:prstGeom>
          <a:solidFill>
            <a:srgbClr val="960E5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MX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Casos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02;p2">
            <a:extLst>
              <a:ext uri="{FF2B5EF4-FFF2-40B4-BE49-F238E27FC236}">
                <a16:creationId xmlns:a16="http://schemas.microsoft.com/office/drawing/2014/main" id="{6F90EB65-A898-8BEF-5678-7A59FF9714EE}"/>
              </a:ext>
            </a:extLst>
          </p:cNvPr>
          <p:cNvSpPr txBox="1"/>
          <p:nvPr/>
        </p:nvSpPr>
        <p:spPr>
          <a:xfrm>
            <a:off x="4925784" y="5102096"/>
            <a:ext cx="18089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4400"/>
              <a:buFont typeface="Montserrat ExtraBold"/>
              <a:buNone/>
            </a:pPr>
            <a:r>
              <a:rPr lang="es-ES" sz="4000" b="1" dirty="0">
                <a:solidFill>
                  <a:srgbClr val="960E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56%</a:t>
            </a:r>
            <a:endParaRPr sz="4000" b="1" i="0" u="none" strike="noStrike" cap="none" dirty="0">
              <a:solidFill>
                <a:srgbClr val="960E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Google Shape;100;p2">
            <a:extLst>
              <a:ext uri="{FF2B5EF4-FFF2-40B4-BE49-F238E27FC236}">
                <a16:creationId xmlns:a16="http://schemas.microsoft.com/office/drawing/2014/main" id="{DAFB40BE-4BC5-FC15-CC46-11492B841E3C}"/>
              </a:ext>
            </a:extLst>
          </p:cNvPr>
          <p:cNvSpPr txBox="1"/>
          <p:nvPr/>
        </p:nvSpPr>
        <p:spPr>
          <a:xfrm>
            <a:off x="5097969" y="2147703"/>
            <a:ext cx="6609031" cy="389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ES" sz="19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La Fiebre Manchada por </a:t>
            </a:r>
            <a:r>
              <a:rPr lang="es-ES" sz="1900" b="1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Rickettsia </a:t>
            </a:r>
            <a:r>
              <a:rPr lang="es-ES" sz="1900" b="1" i="1" dirty="0" err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Rickettsii</a:t>
            </a:r>
            <a:r>
              <a:rPr lang="es-ES" sz="1900" b="1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19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(FMRR) transmitida por garrapatas, 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es la rickettsiosis de mayor importancia para la salud pública en México y Sonora.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ES" sz="19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la misma semana del año 2022 </a:t>
            </a:r>
            <a:r>
              <a:rPr lang="es-ES" sz="19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se acumulaban 134 casos y 61 defunciones; por lo que en 2023 se registra un descenso de casos (-27%) en casos y defunciones (-13%).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endParaRPr lang="es-ES" sz="1900" b="1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342900" indent="-342900" algn="just">
              <a:buSzPts val="2400"/>
              <a:buFont typeface="Arial" panose="020B0604020202020204" pitchFamily="34" charset="0"/>
              <a:buChar char="•"/>
              <a:defRPr/>
            </a:pPr>
            <a:r>
              <a:rPr lang="es-MX" sz="19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Al cierre de 2022 se estudiaron un total de 757 casos probables, de los cuales </a:t>
            </a:r>
            <a:r>
              <a:rPr lang="es-MX" sz="19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190 se confirmaron; presentándose 97 defunciones con una letalidad* del 51%.</a:t>
            </a:r>
            <a:endParaRPr lang="es-ES" sz="1900" b="1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ES" sz="1900" b="1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s-MX" sz="19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166FFC-2592-1570-88D5-54FEB85AC4B2}"/>
              </a:ext>
            </a:extLst>
          </p:cNvPr>
          <p:cNvSpPr txBox="1"/>
          <p:nvPr/>
        </p:nvSpPr>
        <p:spPr>
          <a:xfrm>
            <a:off x="1865934" y="5688664"/>
            <a:ext cx="1556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itchFamily="2" charset="77"/>
              </a:rPr>
              <a:t>(Letalidad</a:t>
            </a:r>
            <a:r>
              <a:rPr lang="es-MX" sz="1200" dirty="0">
                <a:solidFill>
                  <a:schemeClr val="tx1"/>
                </a:solidFill>
                <a:latin typeface="Montserrat" pitchFamily="2" charset="77"/>
                <a:sym typeface="Montserrat Light"/>
              </a:rPr>
              <a:t>: 54%)</a:t>
            </a:r>
            <a:r>
              <a:rPr lang="es-MX" sz="1200" baseline="300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^</a:t>
            </a:r>
            <a:endParaRPr lang="es-MX" sz="1200" baseline="30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360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214271" y="460864"/>
            <a:ext cx="4806083" cy="7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8D1A52"/>
              </a:buClr>
              <a:buSzPts val="2800"/>
            </a:pPr>
            <a:r>
              <a:rPr lang="es-ES" sz="2600" b="1" dirty="0">
                <a:solidFill>
                  <a:srgbClr val="960E54"/>
                </a:solidFill>
                <a:latin typeface="Montserrat"/>
              </a:rPr>
              <a:t>Defunciones por FMRR, Sonora 2023</a:t>
            </a:r>
            <a:endParaRPr sz="2600" b="1" dirty="0">
              <a:solidFill>
                <a:srgbClr val="960E54"/>
              </a:solidFill>
              <a:latin typeface="Montserrat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8028" y="295354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-12066" y="6519486"/>
            <a:ext cx="122040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 Light"/>
              <a:buNone/>
            </a:pPr>
            <a:r>
              <a:rPr lang="es-MX" sz="800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Fuente: </a:t>
            </a: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SINAVE/DGE/SALUD/Sistema Especial de Vigilancia Epidemiológica de </a:t>
            </a:r>
            <a:r>
              <a:rPr lang="es-MX" sz="800" i="1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Rickettsiosis </a:t>
            </a: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con información a la SE 41 2023.</a:t>
            </a:r>
          </a:p>
          <a:p>
            <a:pPr>
              <a:buSzPts val="1100"/>
            </a:pPr>
            <a:r>
              <a:rPr lang="es-MX" sz="800" dirty="0">
                <a:solidFill>
                  <a:schemeClr val="tx1"/>
                </a:solidFill>
                <a:latin typeface="Montserrat" pitchFamily="2" charset="77"/>
                <a:ea typeface="Montserrat Light"/>
                <a:cs typeface="Montserrat Light"/>
                <a:sym typeface="Montserrat Light"/>
              </a:rPr>
              <a:t>^Letalidad: Defunciones por cada 100 casos. </a:t>
            </a:r>
          </a:p>
        </p:txBody>
      </p:sp>
      <p:sp>
        <p:nvSpPr>
          <p:cNvPr id="19" name="Google Shape;96;p2">
            <a:extLst>
              <a:ext uri="{FF2B5EF4-FFF2-40B4-BE49-F238E27FC236}">
                <a16:creationId xmlns:a16="http://schemas.microsoft.com/office/drawing/2014/main" id="{E4D59132-901D-9D84-9AC9-EB348D167630}"/>
              </a:ext>
            </a:extLst>
          </p:cNvPr>
          <p:cNvSpPr/>
          <p:nvPr/>
        </p:nvSpPr>
        <p:spPr>
          <a:xfrm>
            <a:off x="340486" y="1596566"/>
            <a:ext cx="6457364" cy="3165934"/>
          </a:xfrm>
          <a:prstGeom prst="rect">
            <a:avLst/>
          </a:prstGeom>
          <a:solidFill>
            <a:srgbClr val="FFD3D4"/>
          </a:solidFill>
          <a:ln w="12700" cap="flat" cmpd="sng">
            <a:solidFill>
              <a:srgbClr val="FFD3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101;p2">
            <a:extLst>
              <a:ext uri="{FF2B5EF4-FFF2-40B4-BE49-F238E27FC236}">
                <a16:creationId xmlns:a16="http://schemas.microsoft.com/office/drawing/2014/main" id="{DEF304C1-4F39-1912-2064-32AA0D1DC4C8}"/>
              </a:ext>
            </a:extLst>
          </p:cNvPr>
          <p:cNvCxnSpPr>
            <a:cxnSpLocks/>
          </p:cNvCxnSpPr>
          <p:nvPr/>
        </p:nvCxnSpPr>
        <p:spPr>
          <a:xfrm>
            <a:off x="876113" y="2309203"/>
            <a:ext cx="5489023" cy="0"/>
          </a:xfrm>
          <a:prstGeom prst="straightConnector1">
            <a:avLst/>
          </a:prstGeom>
          <a:noFill/>
          <a:ln w="9525" cap="flat" cmpd="sng">
            <a:solidFill>
              <a:srgbClr val="8D1A5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102;p2">
            <a:extLst>
              <a:ext uri="{FF2B5EF4-FFF2-40B4-BE49-F238E27FC236}">
                <a16:creationId xmlns:a16="http://schemas.microsoft.com/office/drawing/2014/main" id="{4BA037FB-357E-E4CD-C3F5-FA823833C155}"/>
              </a:ext>
            </a:extLst>
          </p:cNvPr>
          <p:cNvSpPr txBox="1"/>
          <p:nvPr/>
        </p:nvSpPr>
        <p:spPr>
          <a:xfrm>
            <a:off x="4833191" y="2664624"/>
            <a:ext cx="14244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4400"/>
              <a:buFont typeface="Montserrat ExtraBold"/>
              <a:buNone/>
            </a:pPr>
            <a:r>
              <a:rPr lang="es-ES" sz="3600" b="1" dirty="0">
                <a:solidFill>
                  <a:srgbClr val="960E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34</a:t>
            </a:r>
            <a:endParaRPr sz="3600" b="1" i="0" u="none" strike="noStrike" cap="none" dirty="0">
              <a:solidFill>
                <a:srgbClr val="960E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105;p2">
            <a:extLst>
              <a:ext uri="{FF2B5EF4-FFF2-40B4-BE49-F238E27FC236}">
                <a16:creationId xmlns:a16="http://schemas.microsoft.com/office/drawing/2014/main" id="{E7398C82-3D75-AF73-AFB4-7B0F6FFE5892}"/>
              </a:ext>
            </a:extLst>
          </p:cNvPr>
          <p:cNvSpPr txBox="1"/>
          <p:nvPr/>
        </p:nvSpPr>
        <p:spPr>
          <a:xfrm>
            <a:off x="732902" y="3228116"/>
            <a:ext cx="1424493" cy="307736"/>
          </a:xfrm>
          <a:prstGeom prst="rect">
            <a:avLst/>
          </a:prstGeom>
          <a:solidFill>
            <a:srgbClr val="960E5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E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2;p2">
            <a:extLst>
              <a:ext uri="{FF2B5EF4-FFF2-40B4-BE49-F238E27FC236}">
                <a16:creationId xmlns:a16="http://schemas.microsoft.com/office/drawing/2014/main" id="{91DCB0DB-7826-D0F1-096D-986BB56F1E9B}"/>
              </a:ext>
            </a:extLst>
          </p:cNvPr>
          <p:cNvSpPr txBox="1"/>
          <p:nvPr/>
        </p:nvSpPr>
        <p:spPr>
          <a:xfrm>
            <a:off x="732901" y="2640071"/>
            <a:ext cx="14244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4400"/>
              <a:buFont typeface="Montserrat ExtraBold"/>
              <a:buNone/>
            </a:pPr>
            <a:r>
              <a:rPr lang="es-ES" sz="3600" b="1" dirty="0">
                <a:solidFill>
                  <a:srgbClr val="960E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</a:t>
            </a:r>
            <a:endParaRPr sz="3600" b="1" i="0" u="none" strike="noStrike" cap="none" dirty="0">
              <a:solidFill>
                <a:srgbClr val="960E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107;p2">
            <a:extLst>
              <a:ext uri="{FF2B5EF4-FFF2-40B4-BE49-F238E27FC236}">
                <a16:creationId xmlns:a16="http://schemas.microsoft.com/office/drawing/2014/main" id="{78A591BF-4052-B815-9750-DC5038E6578A}"/>
              </a:ext>
            </a:extLst>
          </p:cNvPr>
          <p:cNvSpPr txBox="1"/>
          <p:nvPr/>
        </p:nvSpPr>
        <p:spPr>
          <a:xfrm>
            <a:off x="1235053" y="1732411"/>
            <a:ext cx="46682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s-MX" sz="1500" b="1" dirty="0">
                <a:latin typeface="Montserrat"/>
                <a:ea typeface="Montserrat"/>
                <a:cs typeface="Montserrat"/>
                <a:sym typeface="Montserrat"/>
              </a:rPr>
              <a:t>A la Semana No. 41 de 2023 </a:t>
            </a:r>
            <a:r>
              <a:rPr lang="es-MX" sz="1500" b="1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 han presentado 53 defunciones</a:t>
            </a:r>
            <a:endParaRPr lang="es-MX"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103;p2">
            <a:extLst>
              <a:ext uri="{FF2B5EF4-FFF2-40B4-BE49-F238E27FC236}">
                <a16:creationId xmlns:a16="http://schemas.microsoft.com/office/drawing/2014/main" id="{26CACC96-F1DB-1620-4140-8488999A27DF}"/>
              </a:ext>
            </a:extLst>
          </p:cNvPr>
          <p:cNvSpPr txBox="1"/>
          <p:nvPr/>
        </p:nvSpPr>
        <p:spPr>
          <a:xfrm>
            <a:off x="4856661" y="3286361"/>
            <a:ext cx="1306502" cy="307777"/>
          </a:xfrm>
          <a:prstGeom prst="rect">
            <a:avLst/>
          </a:prstGeom>
          <a:solidFill>
            <a:srgbClr val="960E5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E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Hombres 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07;p2">
            <a:extLst>
              <a:ext uri="{FF2B5EF4-FFF2-40B4-BE49-F238E27FC236}">
                <a16:creationId xmlns:a16="http://schemas.microsoft.com/office/drawing/2014/main" id="{2DAA7198-A61E-41C1-9DE5-AE4F3ACEC8A4}"/>
              </a:ext>
            </a:extLst>
          </p:cNvPr>
          <p:cNvSpPr txBox="1"/>
          <p:nvPr/>
        </p:nvSpPr>
        <p:spPr>
          <a:xfrm>
            <a:off x="7587485" y="5193723"/>
            <a:ext cx="328613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s-MX" sz="1300" b="1" dirty="0">
                <a:solidFill>
                  <a:schemeClr val="accent2">
                    <a:lumMod val="50000"/>
                  </a:schemeClr>
                </a:solidFill>
                <a:latin typeface="Montserrat"/>
                <a:sym typeface="Montserrat"/>
              </a:rPr>
              <a:t>La edad promedio de los casos fallecidos es de 38 años </a:t>
            </a:r>
          </a:p>
        </p:txBody>
      </p:sp>
      <p:sp>
        <p:nvSpPr>
          <p:cNvPr id="7" name="Google Shape;107;p2">
            <a:extLst>
              <a:ext uri="{FF2B5EF4-FFF2-40B4-BE49-F238E27FC236}">
                <a16:creationId xmlns:a16="http://schemas.microsoft.com/office/drawing/2014/main" id="{CE2F009E-FB1F-C068-6D02-E5E41A76220F}"/>
              </a:ext>
            </a:extLst>
          </p:cNvPr>
          <p:cNvSpPr txBox="1"/>
          <p:nvPr/>
        </p:nvSpPr>
        <p:spPr>
          <a:xfrm>
            <a:off x="345241" y="4919791"/>
            <a:ext cx="64526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Las defunciones sucedieron en los municipios 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de Hermosillo (36), Cajeme (6), Etchojoa, Empalme, Puerto Peñasco y Navojoa (2 cada uno); Magdalena, Guaymas y Huatabampo (1 cada uno); de los cuales 41 no presentan comorbilidades y el resto (12) presentaba diabetes, inmunosupresión, hipertensión y otros como comorbilidad.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62CA029-CD3F-7BBD-1077-5116A4197699}"/>
                  </a:ext>
                </a:extLst>
              </p14:cNvPr>
              <p14:cNvContentPartPr/>
              <p14:nvPr/>
            </p14:nvContentPartPr>
            <p14:xfrm>
              <a:off x="10748608" y="6887403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62CA029-CD3F-7BBD-1077-5116A41976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39608" y="6878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8599D1FF-2C3C-3AC2-A2F8-A0887CAF278B}"/>
                  </a:ext>
                </a:extLst>
              </p14:cNvPr>
              <p14:cNvContentPartPr/>
              <p14:nvPr/>
            </p14:nvContentPartPr>
            <p14:xfrm>
              <a:off x="7867528" y="7640523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8599D1FF-2C3C-3AC2-A2F8-A0887CAF27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8888" y="763152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2EE07663-30D0-6989-A66D-72EC07C65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968190"/>
              </p:ext>
            </p:extLst>
          </p:nvPr>
        </p:nvGraphicFramePr>
        <p:xfrm>
          <a:off x="2016720" y="2459629"/>
          <a:ext cx="3007365" cy="189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1670F00-E30A-3074-FD64-F1DA0ED0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31654"/>
              </p:ext>
            </p:extLst>
          </p:nvPr>
        </p:nvGraphicFramePr>
        <p:xfrm>
          <a:off x="7562008" y="1596566"/>
          <a:ext cx="3286137" cy="3449972"/>
        </p:xfrm>
        <a:graphic>
          <a:graphicData uri="http://schemas.openxmlformats.org/drawingml/2006/table">
            <a:tbl>
              <a:tblPr/>
              <a:tblGrid>
                <a:gridCol w="1398102">
                  <a:extLst>
                    <a:ext uri="{9D8B030D-6E8A-4147-A177-3AD203B41FA5}">
                      <a16:colId xmlns:a16="http://schemas.microsoft.com/office/drawing/2014/main" val="206233675"/>
                    </a:ext>
                  </a:extLst>
                </a:gridCol>
                <a:gridCol w="1015715">
                  <a:extLst>
                    <a:ext uri="{9D8B030D-6E8A-4147-A177-3AD203B41FA5}">
                      <a16:colId xmlns:a16="http://schemas.microsoft.com/office/drawing/2014/main" val="2658772158"/>
                    </a:ext>
                  </a:extLst>
                </a:gridCol>
                <a:gridCol w="872320">
                  <a:extLst>
                    <a:ext uri="{9D8B030D-6E8A-4147-A177-3AD203B41FA5}">
                      <a16:colId xmlns:a16="http://schemas.microsoft.com/office/drawing/2014/main" val="3146487333"/>
                    </a:ext>
                  </a:extLst>
                </a:gridCol>
              </a:tblGrid>
              <a:tr h="2528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Grupos de edad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D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Defunciones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D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T.M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D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07899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a 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332693"/>
                  </a:ext>
                </a:extLst>
              </a:tr>
              <a:tr h="2152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a 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990910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14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225127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a 19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36436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a 29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176450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280361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a 39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61398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a 44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760598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94204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a 54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387208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a 59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00346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93904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y más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15100"/>
                  </a:ext>
                </a:extLst>
              </a:tr>
              <a:tr h="2287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0D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0D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0D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83528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EE07663-30D0-6989-A66D-72EC07C65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479129"/>
              </p:ext>
            </p:extLst>
          </p:nvPr>
        </p:nvGraphicFramePr>
        <p:xfrm>
          <a:off x="1851506" y="2410749"/>
          <a:ext cx="3433558" cy="201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90420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5377" y="351022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3816367" y="311373"/>
            <a:ext cx="6130138" cy="81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2800"/>
              <a:buFont typeface="Montserrat"/>
              <a:buNone/>
            </a:pPr>
            <a:r>
              <a:rPr lang="es-MX" sz="2600" b="1" i="0" u="none" strike="noStrike" cap="none" dirty="0">
                <a:solidFill>
                  <a:srgbClr val="8D1A52"/>
                </a:solidFill>
                <a:latin typeface="Montserrat"/>
                <a:ea typeface="Montserrat"/>
                <a:cs typeface="Montserrat"/>
                <a:sym typeface="Montserrat"/>
              </a:rPr>
              <a:t>Informe Epidemiológico Rickettsiosis, Sonora 2023</a:t>
            </a:r>
            <a:endParaRPr sz="2600" dirty="0"/>
          </a:p>
        </p:txBody>
      </p:sp>
      <p:sp>
        <p:nvSpPr>
          <p:cNvPr id="29" name="CuadroTexto 324">
            <a:extLst>
              <a:ext uri="{FF2B5EF4-FFF2-40B4-BE49-F238E27FC236}">
                <a16:creationId xmlns:a16="http://schemas.microsoft.com/office/drawing/2014/main" id="{74C8C49E-D444-CD52-D7B1-C7F3366BC500}"/>
              </a:ext>
            </a:extLst>
          </p:cNvPr>
          <p:cNvSpPr txBox="1"/>
          <p:nvPr/>
        </p:nvSpPr>
        <p:spPr>
          <a:xfrm>
            <a:off x="103708" y="6519446"/>
            <a:ext cx="10634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Fuente: SINAVE/DGE/SALUD/Sistema Especial de Vigilancia Epidemiológica de </a:t>
            </a:r>
            <a:r>
              <a:rPr kumimoji="0" lang="es-MX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R</a:t>
            </a:r>
            <a:r>
              <a:rPr lang="es-MX" sz="800" i="1" dirty="0">
                <a:latin typeface="Montserrat" pitchFamily="2" charset="77"/>
              </a:rPr>
              <a:t>ickettsiosis</a:t>
            </a:r>
            <a:r>
              <a:rPr kumimoji="0" lang="es-MX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 </a:t>
            </a:r>
            <a:r>
              <a: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con información a la SE 41</a:t>
            </a:r>
            <a:r>
              <a:rPr lang="es-MX" sz="800" dirty="0">
                <a:latin typeface="Montserrat" pitchFamily="2" charset="77"/>
              </a:rPr>
              <a:t> </a:t>
            </a:r>
            <a:r>
              <a: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2023.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** </a:t>
            </a:r>
            <a:r>
              <a:rPr lang="es-MX" sz="800" dirty="0">
                <a:latin typeface="Montserrat" pitchFamily="2" charset="77"/>
              </a:rPr>
              <a:t>Casos por </a:t>
            </a:r>
            <a:r>
              <a:rPr lang="es-MX" sz="800" i="1" dirty="0">
                <a:latin typeface="Montserrat" pitchFamily="2" charset="77"/>
              </a:rPr>
              <a:t>Rickettsia Rickettsii.</a:t>
            </a:r>
            <a:endParaRPr kumimoji="0" lang="es-MX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</p:txBody>
      </p:sp>
      <p:sp>
        <p:nvSpPr>
          <p:cNvPr id="45" name="Google Shape;184;p7">
            <a:extLst>
              <a:ext uri="{FF2B5EF4-FFF2-40B4-BE49-F238E27FC236}">
                <a16:creationId xmlns:a16="http://schemas.microsoft.com/office/drawing/2014/main" id="{87513D7B-787F-BA45-1EB1-F329A01CAE86}"/>
              </a:ext>
            </a:extLst>
          </p:cNvPr>
          <p:cNvSpPr txBox="1"/>
          <p:nvPr/>
        </p:nvSpPr>
        <p:spPr>
          <a:xfrm>
            <a:off x="235526" y="1263452"/>
            <a:ext cx="5427775" cy="323125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kumimoji="0" lang="es-MX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Casos  por sexo y grupo de edad**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84;p7">
            <a:extLst>
              <a:ext uri="{FF2B5EF4-FFF2-40B4-BE49-F238E27FC236}">
                <a16:creationId xmlns:a16="http://schemas.microsoft.com/office/drawing/2014/main" id="{A2E4C1CB-F711-9E6F-121A-148AE6353B99}"/>
              </a:ext>
            </a:extLst>
          </p:cNvPr>
          <p:cNvSpPr txBox="1"/>
          <p:nvPr/>
        </p:nvSpPr>
        <p:spPr>
          <a:xfrm>
            <a:off x="6394399" y="1268160"/>
            <a:ext cx="5209354" cy="323125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kumimoji="0" lang="es-MX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Casos no fatales y defunciones por derechohabiencia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96;p2">
            <a:extLst>
              <a:ext uri="{FF2B5EF4-FFF2-40B4-BE49-F238E27FC236}">
                <a16:creationId xmlns:a16="http://schemas.microsoft.com/office/drawing/2014/main" id="{CC207408-5A56-A24F-A0BA-0ABBBC519F7A}"/>
              </a:ext>
            </a:extLst>
          </p:cNvPr>
          <p:cNvSpPr/>
          <p:nvPr/>
        </p:nvSpPr>
        <p:spPr>
          <a:xfrm>
            <a:off x="6827167" y="5587463"/>
            <a:ext cx="4735570" cy="476218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970E54"/>
                </a:solidFill>
                <a:latin typeface="Montserrat" pitchFamily="2" charset="77"/>
              </a:rPr>
              <a:t>Los casos de la semana se presentaron en una mujer y un hombre entre 31 a 61 años de edad </a:t>
            </a:r>
          </a:p>
        </p:txBody>
      </p:sp>
      <p:sp>
        <p:nvSpPr>
          <p:cNvPr id="43" name="Google Shape;185;p7">
            <a:extLst>
              <a:ext uri="{FF2B5EF4-FFF2-40B4-BE49-F238E27FC236}">
                <a16:creationId xmlns:a16="http://schemas.microsoft.com/office/drawing/2014/main" id="{E51CE001-BA3B-8DE4-E14C-C18F2889FBC6}"/>
              </a:ext>
            </a:extLst>
          </p:cNvPr>
          <p:cNvSpPr txBox="1"/>
          <p:nvPr/>
        </p:nvSpPr>
        <p:spPr>
          <a:xfrm>
            <a:off x="219185" y="5130192"/>
            <a:ext cx="5391150" cy="307736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Montserrat Black"/>
                <a:cs typeface="Montserrat Black"/>
                <a:sym typeface="Montserrat Black"/>
              </a:rPr>
              <a:t>Distribución de casos por Distritos de Salud*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Arial"/>
            </a:endParaRPr>
          </a:p>
        </p:txBody>
      </p:sp>
      <p:sp>
        <p:nvSpPr>
          <p:cNvPr id="44" name="Google Shape;96;p2">
            <a:extLst>
              <a:ext uri="{FF2B5EF4-FFF2-40B4-BE49-F238E27FC236}">
                <a16:creationId xmlns:a16="http://schemas.microsoft.com/office/drawing/2014/main" id="{3CD8CD73-10DC-9F25-C83E-67137310838D}"/>
              </a:ext>
            </a:extLst>
          </p:cNvPr>
          <p:cNvSpPr/>
          <p:nvPr/>
        </p:nvSpPr>
        <p:spPr>
          <a:xfrm>
            <a:off x="235908" y="5763805"/>
            <a:ext cx="849867" cy="701046"/>
          </a:xfrm>
          <a:prstGeom prst="rect">
            <a:avLst/>
          </a:prstGeom>
          <a:solidFill>
            <a:srgbClr val="F9EAE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lang="es-MX" sz="2000" b="1" dirty="0">
              <a:solidFill>
                <a:srgbClr val="970E54"/>
              </a:solidFill>
              <a:latin typeface="Calibri"/>
              <a:sym typeface="Calibri"/>
            </a:endParaRPr>
          </a:p>
          <a:p>
            <a:pPr algn="ctr">
              <a:defRPr/>
            </a:pPr>
            <a:r>
              <a:rPr lang="es-MX" sz="2000" b="1" dirty="0">
                <a:solidFill>
                  <a:srgbClr val="970E54"/>
                </a:solidFill>
                <a:latin typeface="Calibri"/>
                <a:sym typeface="Calibri"/>
              </a:rPr>
              <a:t>67%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970E5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84;p7">
            <a:extLst>
              <a:ext uri="{FF2B5EF4-FFF2-40B4-BE49-F238E27FC236}">
                <a16:creationId xmlns:a16="http://schemas.microsoft.com/office/drawing/2014/main" id="{5A4002BD-BB6C-632A-E18B-68741D2732B5}"/>
              </a:ext>
            </a:extLst>
          </p:cNvPr>
          <p:cNvSpPr txBox="1"/>
          <p:nvPr/>
        </p:nvSpPr>
        <p:spPr>
          <a:xfrm>
            <a:off x="235525" y="5490372"/>
            <a:ext cx="863426" cy="253875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FFFF"/>
              </a:buClr>
              <a:buSzPts val="2000"/>
              <a:defRPr/>
            </a:pPr>
            <a:r>
              <a:rPr lang="es-MX" sz="105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DS 01 (65)</a:t>
            </a:r>
            <a:endParaRPr sz="1050" b="1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96;p2">
            <a:extLst>
              <a:ext uri="{FF2B5EF4-FFF2-40B4-BE49-F238E27FC236}">
                <a16:creationId xmlns:a16="http://schemas.microsoft.com/office/drawing/2014/main" id="{615577AD-D986-A0CE-805B-107C0BE846D3}"/>
              </a:ext>
            </a:extLst>
          </p:cNvPr>
          <p:cNvSpPr/>
          <p:nvPr/>
        </p:nvSpPr>
        <p:spPr>
          <a:xfrm>
            <a:off x="1136002" y="5745118"/>
            <a:ext cx="849867" cy="719733"/>
          </a:xfrm>
          <a:prstGeom prst="rect">
            <a:avLst/>
          </a:prstGeom>
          <a:solidFill>
            <a:srgbClr val="F9EAE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970E5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48" name="Google Shape;184;p7">
            <a:extLst>
              <a:ext uri="{FF2B5EF4-FFF2-40B4-BE49-F238E27FC236}">
                <a16:creationId xmlns:a16="http://schemas.microsoft.com/office/drawing/2014/main" id="{4CEB2A91-06E8-4F9C-8634-47E30EDE1F15}"/>
              </a:ext>
            </a:extLst>
          </p:cNvPr>
          <p:cNvSpPr txBox="1"/>
          <p:nvPr/>
        </p:nvSpPr>
        <p:spPr>
          <a:xfrm>
            <a:off x="1135619" y="5486846"/>
            <a:ext cx="863426" cy="276959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lang="es-MX" sz="12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DS 02 (0)</a:t>
            </a:r>
            <a:endParaRPr sz="1200" b="1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9" name="Google Shape;96;p2">
            <a:extLst>
              <a:ext uri="{FF2B5EF4-FFF2-40B4-BE49-F238E27FC236}">
                <a16:creationId xmlns:a16="http://schemas.microsoft.com/office/drawing/2014/main" id="{6EDC8548-D234-D164-3EA8-3FA9293C5E30}"/>
              </a:ext>
            </a:extLst>
          </p:cNvPr>
          <p:cNvSpPr/>
          <p:nvPr/>
        </p:nvSpPr>
        <p:spPr>
          <a:xfrm>
            <a:off x="2043490" y="5763805"/>
            <a:ext cx="849867" cy="704375"/>
          </a:xfrm>
          <a:prstGeom prst="rect">
            <a:avLst/>
          </a:prstGeom>
          <a:solidFill>
            <a:srgbClr val="F9EAE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000" b="1" noProof="0" dirty="0">
                <a:solidFill>
                  <a:srgbClr val="970E5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970E5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%</a:t>
            </a:r>
          </a:p>
        </p:txBody>
      </p:sp>
      <p:sp>
        <p:nvSpPr>
          <p:cNvPr id="50" name="Google Shape;184;p7">
            <a:extLst>
              <a:ext uri="{FF2B5EF4-FFF2-40B4-BE49-F238E27FC236}">
                <a16:creationId xmlns:a16="http://schemas.microsoft.com/office/drawing/2014/main" id="{67D855BF-9F1C-BEAD-4D18-6F2FFDD6604C}"/>
              </a:ext>
            </a:extLst>
          </p:cNvPr>
          <p:cNvSpPr txBox="1"/>
          <p:nvPr/>
        </p:nvSpPr>
        <p:spPr>
          <a:xfrm>
            <a:off x="2043107" y="5490175"/>
            <a:ext cx="863426" cy="276959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lang="es-MX" sz="12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DS 03 (2)</a:t>
            </a:r>
            <a:endParaRPr sz="1200" b="1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96;p2">
            <a:extLst>
              <a:ext uri="{FF2B5EF4-FFF2-40B4-BE49-F238E27FC236}">
                <a16:creationId xmlns:a16="http://schemas.microsoft.com/office/drawing/2014/main" id="{96D9F719-37C4-C7AE-BBEC-84B3488C20D9}"/>
              </a:ext>
            </a:extLst>
          </p:cNvPr>
          <p:cNvSpPr/>
          <p:nvPr/>
        </p:nvSpPr>
        <p:spPr>
          <a:xfrm>
            <a:off x="2947711" y="5763805"/>
            <a:ext cx="849867" cy="704375"/>
          </a:xfrm>
          <a:prstGeom prst="rect">
            <a:avLst/>
          </a:prstGeom>
          <a:solidFill>
            <a:srgbClr val="F9EAE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000" b="1" dirty="0">
                <a:solidFill>
                  <a:srgbClr val="970E54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970E5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84;p7">
            <a:extLst>
              <a:ext uri="{FF2B5EF4-FFF2-40B4-BE49-F238E27FC236}">
                <a16:creationId xmlns:a16="http://schemas.microsoft.com/office/drawing/2014/main" id="{A9953A6F-89AB-9213-C81F-AD13D0A4328C}"/>
              </a:ext>
            </a:extLst>
          </p:cNvPr>
          <p:cNvSpPr txBox="1"/>
          <p:nvPr/>
        </p:nvSpPr>
        <p:spPr>
          <a:xfrm>
            <a:off x="2947328" y="5490175"/>
            <a:ext cx="863426" cy="276959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lang="es-MX" sz="12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DS 04 (13)</a:t>
            </a:r>
            <a:endParaRPr sz="1200" b="1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96;p2">
            <a:extLst>
              <a:ext uri="{FF2B5EF4-FFF2-40B4-BE49-F238E27FC236}">
                <a16:creationId xmlns:a16="http://schemas.microsoft.com/office/drawing/2014/main" id="{CE51C265-B5AC-48B4-AEE6-9BD4CFD47FAB}"/>
              </a:ext>
            </a:extLst>
          </p:cNvPr>
          <p:cNvSpPr/>
          <p:nvPr/>
        </p:nvSpPr>
        <p:spPr>
          <a:xfrm>
            <a:off x="3854160" y="5763805"/>
            <a:ext cx="849867" cy="701046"/>
          </a:xfrm>
          <a:prstGeom prst="rect">
            <a:avLst/>
          </a:prstGeom>
          <a:solidFill>
            <a:srgbClr val="F9EAE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000" b="1" dirty="0">
                <a:solidFill>
                  <a:srgbClr val="970E5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970E5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%</a:t>
            </a:r>
          </a:p>
        </p:txBody>
      </p:sp>
      <p:sp>
        <p:nvSpPr>
          <p:cNvPr id="54" name="Google Shape;184;p7">
            <a:extLst>
              <a:ext uri="{FF2B5EF4-FFF2-40B4-BE49-F238E27FC236}">
                <a16:creationId xmlns:a16="http://schemas.microsoft.com/office/drawing/2014/main" id="{602D494F-6607-5552-62BD-6772FEC6DD83}"/>
              </a:ext>
            </a:extLst>
          </p:cNvPr>
          <p:cNvSpPr txBox="1"/>
          <p:nvPr/>
        </p:nvSpPr>
        <p:spPr>
          <a:xfrm>
            <a:off x="3853777" y="5486846"/>
            <a:ext cx="863426" cy="276959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lang="es-MX" sz="12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DS 05 (10)</a:t>
            </a:r>
            <a:endParaRPr sz="1200" b="1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5" name="Google Shape;96;p2">
            <a:extLst>
              <a:ext uri="{FF2B5EF4-FFF2-40B4-BE49-F238E27FC236}">
                <a16:creationId xmlns:a16="http://schemas.microsoft.com/office/drawing/2014/main" id="{B482C7D6-17F4-98C1-FAF0-77E7B0B940A7}"/>
              </a:ext>
            </a:extLst>
          </p:cNvPr>
          <p:cNvSpPr/>
          <p:nvPr/>
        </p:nvSpPr>
        <p:spPr>
          <a:xfrm>
            <a:off x="4747292" y="5745117"/>
            <a:ext cx="849867" cy="719733"/>
          </a:xfrm>
          <a:prstGeom prst="rect">
            <a:avLst/>
          </a:prstGeom>
          <a:solidFill>
            <a:srgbClr val="F9EAE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000" b="1" dirty="0">
                <a:solidFill>
                  <a:srgbClr val="970E5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970E5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%</a:t>
            </a:r>
          </a:p>
        </p:txBody>
      </p:sp>
      <p:sp>
        <p:nvSpPr>
          <p:cNvPr id="56" name="Google Shape;184;p7">
            <a:extLst>
              <a:ext uri="{FF2B5EF4-FFF2-40B4-BE49-F238E27FC236}">
                <a16:creationId xmlns:a16="http://schemas.microsoft.com/office/drawing/2014/main" id="{D5981E2D-4DFF-4DDC-0EFA-9B35145C6A9A}"/>
              </a:ext>
            </a:extLst>
          </p:cNvPr>
          <p:cNvSpPr txBox="1"/>
          <p:nvPr/>
        </p:nvSpPr>
        <p:spPr>
          <a:xfrm>
            <a:off x="4746909" y="5488322"/>
            <a:ext cx="863426" cy="276959"/>
          </a:xfrm>
          <a:prstGeom prst="rect">
            <a:avLst/>
          </a:prstGeom>
          <a:solidFill>
            <a:srgbClr val="8D1A5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tabLst/>
              <a:defRPr/>
            </a:pPr>
            <a:r>
              <a:rPr lang="es-MX" sz="12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DS 06 (8)</a:t>
            </a:r>
            <a:endParaRPr sz="1200" b="1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CB53589-9AD4-9D56-9900-F601ED092D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623254"/>
              </p:ext>
            </p:extLst>
          </p:nvPr>
        </p:nvGraphicFramePr>
        <p:xfrm>
          <a:off x="197782" y="1606135"/>
          <a:ext cx="5391150" cy="356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09E9EC9-F868-34EC-68E0-0FA1F540D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246081"/>
              </p:ext>
            </p:extLst>
          </p:nvPr>
        </p:nvGraphicFramePr>
        <p:xfrm>
          <a:off x="6388193" y="1656343"/>
          <a:ext cx="5209354" cy="356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7442" y="505771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96BF2E40-8BE9-F999-40C4-E74A7FF107B5}"/>
              </a:ext>
            </a:extLst>
          </p:cNvPr>
          <p:cNvSpPr txBox="1"/>
          <p:nvPr/>
        </p:nvSpPr>
        <p:spPr>
          <a:xfrm>
            <a:off x="-215153" y="6642597"/>
            <a:ext cx="11785594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 Light"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Fuente: SINAVE/DGE/SALUD/Sistema Especial de Vigilancia Epidemiológica de </a:t>
            </a:r>
            <a:r>
              <a:rPr kumimoji="0" lang="es-ES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Rickettsiosis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con información a la SE </a:t>
            </a:r>
            <a:r>
              <a:rPr lang="es-ES" sz="800" dirty="0">
                <a:latin typeface="Montserrat Light"/>
                <a:ea typeface="Montserrat Light"/>
                <a:cs typeface="Montserrat Light"/>
                <a:sym typeface="Montserrat Light"/>
              </a:rPr>
              <a:t>41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2023.</a:t>
            </a: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53;p12">
            <a:extLst>
              <a:ext uri="{FF2B5EF4-FFF2-40B4-BE49-F238E27FC236}">
                <a16:creationId xmlns:a16="http://schemas.microsoft.com/office/drawing/2014/main" id="{ECE5792B-BE81-A1DB-ADFA-B08E0741E3D3}"/>
              </a:ext>
            </a:extLst>
          </p:cNvPr>
          <p:cNvSpPr txBox="1"/>
          <p:nvPr/>
        </p:nvSpPr>
        <p:spPr>
          <a:xfrm>
            <a:off x="3730164" y="441816"/>
            <a:ext cx="5977278" cy="8124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2800"/>
              <a:buFont typeface="Arial"/>
              <a:buNone/>
              <a:tabLst/>
              <a:defRPr/>
            </a:pP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960E54"/>
                </a:solidFill>
                <a:effectLst/>
                <a:uLnTx/>
                <a:uFillTx/>
                <a:latin typeface="Montserrat"/>
                <a:cs typeface="Arial"/>
                <a:sym typeface="Montserrat Black"/>
              </a:rPr>
              <a:t>Casos y defunciones por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2800"/>
              <a:buFont typeface="Arial"/>
              <a:buNone/>
              <a:tabLst/>
              <a:defRPr/>
            </a:pP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960E54"/>
                </a:solidFill>
                <a:effectLst/>
                <a:uLnTx/>
                <a:uFillTx/>
                <a:latin typeface="Montserrat"/>
                <a:cs typeface="Arial"/>
                <a:sym typeface="Montserrat Black"/>
              </a:rPr>
              <a:t>Municipio, Sonora 2023</a:t>
            </a:r>
          </a:p>
        </p:txBody>
      </p:sp>
      <p:sp>
        <p:nvSpPr>
          <p:cNvPr id="16" name="Google Shape;148;p5">
            <a:extLst>
              <a:ext uri="{FF2B5EF4-FFF2-40B4-BE49-F238E27FC236}">
                <a16:creationId xmlns:a16="http://schemas.microsoft.com/office/drawing/2014/main" id="{40FB9022-C6AE-A6D9-10BC-5A8061184213}"/>
              </a:ext>
            </a:extLst>
          </p:cNvPr>
          <p:cNvSpPr/>
          <p:nvPr/>
        </p:nvSpPr>
        <p:spPr>
          <a:xfrm>
            <a:off x="8047975" y="4608457"/>
            <a:ext cx="291054" cy="218880"/>
          </a:xfrm>
          <a:prstGeom prst="rect">
            <a:avLst/>
          </a:prstGeom>
          <a:solidFill>
            <a:srgbClr val="55070C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1;p5">
            <a:extLst>
              <a:ext uri="{FF2B5EF4-FFF2-40B4-BE49-F238E27FC236}">
                <a16:creationId xmlns:a16="http://schemas.microsoft.com/office/drawing/2014/main" id="{84DEFB83-1439-312A-26C8-609C0D9D3EE0}"/>
              </a:ext>
            </a:extLst>
          </p:cNvPr>
          <p:cNvSpPr/>
          <p:nvPr/>
        </p:nvSpPr>
        <p:spPr>
          <a:xfrm>
            <a:off x="8047973" y="5258141"/>
            <a:ext cx="291054" cy="215403"/>
          </a:xfrm>
          <a:prstGeom prst="rect">
            <a:avLst/>
          </a:prstGeom>
          <a:solidFill>
            <a:srgbClr val="A8A7A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48;p5">
            <a:extLst>
              <a:ext uri="{FF2B5EF4-FFF2-40B4-BE49-F238E27FC236}">
                <a16:creationId xmlns:a16="http://schemas.microsoft.com/office/drawing/2014/main" id="{CBE1D227-770B-9E8E-A68C-5F17C13C0D8F}"/>
              </a:ext>
            </a:extLst>
          </p:cNvPr>
          <p:cNvSpPr/>
          <p:nvPr/>
        </p:nvSpPr>
        <p:spPr>
          <a:xfrm>
            <a:off x="8047973" y="5042739"/>
            <a:ext cx="291054" cy="2154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9;p5">
            <a:extLst>
              <a:ext uri="{FF2B5EF4-FFF2-40B4-BE49-F238E27FC236}">
                <a16:creationId xmlns:a16="http://schemas.microsoft.com/office/drawing/2014/main" id="{836974A5-6C00-4A6D-8F45-EE786E0D8FE7}"/>
              </a:ext>
            </a:extLst>
          </p:cNvPr>
          <p:cNvSpPr/>
          <p:nvPr/>
        </p:nvSpPr>
        <p:spPr>
          <a:xfrm>
            <a:off x="8047973" y="4827336"/>
            <a:ext cx="291054" cy="215403"/>
          </a:xfrm>
          <a:prstGeom prst="rect">
            <a:avLst/>
          </a:prstGeom>
          <a:solidFill>
            <a:srgbClr val="EF7F1A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47;p5">
            <a:extLst>
              <a:ext uri="{FF2B5EF4-FFF2-40B4-BE49-F238E27FC236}">
                <a16:creationId xmlns:a16="http://schemas.microsoft.com/office/drawing/2014/main" id="{4DE0D3B2-7D5B-B187-FAE4-134EBA2B27AF}"/>
              </a:ext>
            </a:extLst>
          </p:cNvPr>
          <p:cNvSpPr txBox="1"/>
          <p:nvPr/>
        </p:nvSpPr>
        <p:spPr>
          <a:xfrm>
            <a:off x="8240624" y="4475840"/>
            <a:ext cx="123791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49.4 – 74.0</a:t>
            </a:r>
          </a:p>
        </p:txBody>
      </p:sp>
      <p:sp>
        <p:nvSpPr>
          <p:cNvPr id="22" name="Google Shape;147;p5">
            <a:extLst>
              <a:ext uri="{FF2B5EF4-FFF2-40B4-BE49-F238E27FC236}">
                <a16:creationId xmlns:a16="http://schemas.microsoft.com/office/drawing/2014/main" id="{A954F2F6-9384-B5DD-1753-82B9B024EE54}"/>
              </a:ext>
            </a:extLst>
          </p:cNvPr>
          <p:cNvSpPr txBox="1"/>
          <p:nvPr/>
        </p:nvSpPr>
        <p:spPr>
          <a:xfrm>
            <a:off x="8225976" y="4672408"/>
            <a:ext cx="123791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24.8 – 49.3</a:t>
            </a:r>
          </a:p>
        </p:txBody>
      </p:sp>
      <p:sp>
        <p:nvSpPr>
          <p:cNvPr id="23" name="Google Shape;147;p5">
            <a:extLst>
              <a:ext uri="{FF2B5EF4-FFF2-40B4-BE49-F238E27FC236}">
                <a16:creationId xmlns:a16="http://schemas.microsoft.com/office/drawing/2014/main" id="{5478FDA4-84F5-7E3F-FB8E-C69A9478BA13}"/>
              </a:ext>
            </a:extLst>
          </p:cNvPr>
          <p:cNvSpPr txBox="1"/>
          <p:nvPr/>
        </p:nvSpPr>
        <p:spPr>
          <a:xfrm>
            <a:off x="8211326" y="4909879"/>
            <a:ext cx="123791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0.1 – 24.7</a:t>
            </a:r>
          </a:p>
        </p:txBody>
      </p:sp>
      <p:sp>
        <p:nvSpPr>
          <p:cNvPr id="24" name="Google Shape;147;p5">
            <a:extLst>
              <a:ext uri="{FF2B5EF4-FFF2-40B4-BE49-F238E27FC236}">
                <a16:creationId xmlns:a16="http://schemas.microsoft.com/office/drawing/2014/main" id="{D03A4B16-1C99-757F-A3B7-057011D0FFBA}"/>
              </a:ext>
            </a:extLst>
          </p:cNvPr>
          <p:cNvSpPr txBox="1"/>
          <p:nvPr/>
        </p:nvSpPr>
        <p:spPr>
          <a:xfrm>
            <a:off x="8211326" y="5128464"/>
            <a:ext cx="1200116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Sin casos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987D76-DFD5-2091-DFDB-11BDE67A46E9}"/>
              </a:ext>
            </a:extLst>
          </p:cNvPr>
          <p:cNvSpPr txBox="1"/>
          <p:nvPr/>
        </p:nvSpPr>
        <p:spPr>
          <a:xfrm>
            <a:off x="2723949" y="3291956"/>
            <a:ext cx="6314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’’</a:t>
            </a:r>
          </a:p>
        </p:txBody>
      </p:sp>
      <p:sp>
        <p:nvSpPr>
          <p:cNvPr id="8" name="Google Shape;145;p5">
            <a:extLst>
              <a:ext uri="{FF2B5EF4-FFF2-40B4-BE49-F238E27FC236}">
                <a16:creationId xmlns:a16="http://schemas.microsoft.com/office/drawing/2014/main" id="{83BBD023-75D9-8219-2B4D-0B7904B0E18B}"/>
              </a:ext>
            </a:extLst>
          </p:cNvPr>
          <p:cNvSpPr txBox="1"/>
          <p:nvPr/>
        </p:nvSpPr>
        <p:spPr>
          <a:xfrm>
            <a:off x="6718803" y="3959098"/>
            <a:ext cx="3522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1400"/>
              <a:buFont typeface="Montserrat Black"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8D1A52"/>
                </a:solidFill>
                <a:effectLst/>
                <a:uLnTx/>
                <a:uFillTx/>
                <a:latin typeface="Montserrat Black"/>
                <a:cs typeface="Montserrat Black"/>
                <a:sym typeface="Montserrat Black"/>
              </a:rPr>
              <a:t>Municipios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1400"/>
              <a:buFont typeface="Montserrat Black"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8D1A52"/>
                </a:solidFill>
                <a:effectLst/>
                <a:uLnTx/>
                <a:uFillTx/>
                <a:latin typeface="Montserrat Black"/>
                <a:cs typeface="Montserrat Black"/>
                <a:sym typeface="Montserrat Black"/>
              </a:rPr>
              <a:t>incidencia de casos^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A8D8688-FF26-EC97-7B14-22CFEA9F6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33" b="96176" l="2381" r="89916">
                        <a14:foregroundMark x1="4902" y1="8215" x2="4902" y2="8215"/>
                        <a14:foregroundMark x1="4622" y1="2833" x2="4622" y2="2833"/>
                        <a14:foregroundMark x1="6162" y1="3824" x2="6162" y2="3824"/>
                        <a14:foregroundMark x1="7283" y1="2833" x2="41317" y2="12323"/>
                        <a14:foregroundMark x1="35154" y1="11048" x2="69048" y2="22238"/>
                        <a14:foregroundMark x1="55602" y1="20680" x2="75070" y2="20255"/>
                        <a14:foregroundMark x1="65406" y1="20255" x2="86134" y2="20680"/>
                        <a14:foregroundMark x1="85854" y1="20397" x2="86555" y2="32861"/>
                        <a14:foregroundMark x1="86555" y1="32861" x2="86835" y2="33428"/>
                        <a14:foregroundMark x1="85854" y1="27337" x2="84174" y2="60198"/>
                        <a14:foregroundMark x1="84874" y1="35694" x2="85574" y2="50283"/>
                        <a14:foregroundMark x1="85574" y1="33144" x2="88375" y2="46176"/>
                        <a14:foregroundMark x1="88235" y1="39093" x2="87115" y2="65014"/>
                        <a14:foregroundMark x1="87395" y1="57649" x2="87955" y2="76062"/>
                        <a14:foregroundMark x1="83053" y1="67847" x2="88235" y2="83994"/>
                        <a14:foregroundMark x1="87115" y1="75496" x2="88936" y2="88527"/>
                        <a14:foregroundMark x1="89216" y1="88244" x2="82633" y2="95467"/>
                        <a14:foregroundMark x1="82633" y1="95467" x2="82633" y2="95467"/>
                        <a14:foregroundMark x1="82913" y1="94618" x2="76050" y2="96176"/>
                        <a14:foregroundMark x1="75770" y1="95751" x2="70028" y2="89518"/>
                        <a14:foregroundMark x1="71289" y1="91643" x2="61345" y2="84844"/>
                        <a14:foregroundMark x1="61345" y1="84844" x2="60364" y2="83711"/>
                        <a14:foregroundMark x1="62885" y1="85552" x2="55182" y2="75779"/>
                        <a14:foregroundMark x1="55322" y1="77337" x2="48039" y2="68839"/>
                        <a14:foregroundMark x1="48039" y1="68839" x2="48039" y2="68697"/>
                        <a14:foregroundMark x1="50140" y1="70680" x2="41737" y2="60198"/>
                        <a14:foregroundMark x1="41457" y1="60765" x2="38796" y2="57649"/>
                        <a14:foregroundMark x1="39776" y1="59773" x2="36275" y2="62465"/>
                        <a14:foregroundMark x1="35714" y1="62323" x2="30392" y2="55382"/>
                        <a14:foregroundMark x1="30392" y1="55949" x2="34734" y2="50283"/>
                        <a14:foregroundMark x1="34454" y1="52266" x2="23109" y2="33711"/>
                        <a14:foregroundMark x1="23669" y1="33003" x2="22129" y2="21246"/>
                        <a14:foregroundMark x1="22409" y1="23513" x2="17787" y2="19405"/>
                        <a14:foregroundMark x1="18067" y1="19405" x2="8263" y2="20397"/>
                        <a14:foregroundMark x1="8263" y1="20397" x2="8263" y2="20397"/>
                        <a14:foregroundMark x1="7983" y1="19122" x2="4202" y2="12323"/>
                        <a14:foregroundMark x1="3922" y1="11331" x2="3361" y2="9490"/>
                        <a14:foregroundMark x1="2941" y1="7932" x2="2941" y2="7932"/>
                        <a14:foregroundMark x1="2381" y1="6941" x2="2381" y2="6941"/>
                        <a14:foregroundMark x1="2381" y1="6657" x2="2381" y2="6657"/>
                        <a14:foregroundMark x1="2381" y1="5099" x2="2381" y2="5099"/>
                        <a14:foregroundMark x1="2941" y1="4958" x2="4482" y2="4674"/>
                        <a14:foregroundMark x1="4482" y1="4391" x2="4482" y2="4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2062" y="1511618"/>
            <a:ext cx="4557220" cy="4353614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3F1131-8C34-2704-9981-07A8ADE5A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97534"/>
              </p:ext>
            </p:extLst>
          </p:nvPr>
        </p:nvGraphicFramePr>
        <p:xfrm>
          <a:off x="235552" y="1672131"/>
          <a:ext cx="6989223" cy="4113365"/>
        </p:xfrm>
        <a:graphic>
          <a:graphicData uri="http://schemas.openxmlformats.org/drawingml/2006/table">
            <a:tbl>
              <a:tblPr/>
              <a:tblGrid>
                <a:gridCol w="1069046">
                  <a:extLst>
                    <a:ext uri="{9D8B030D-6E8A-4147-A177-3AD203B41FA5}">
                      <a16:colId xmlns:a16="http://schemas.microsoft.com/office/drawing/2014/main" val="3679119174"/>
                    </a:ext>
                  </a:extLst>
                </a:gridCol>
                <a:gridCol w="1006161">
                  <a:extLst>
                    <a:ext uri="{9D8B030D-6E8A-4147-A177-3AD203B41FA5}">
                      <a16:colId xmlns:a16="http://schemas.microsoft.com/office/drawing/2014/main" val="921102812"/>
                    </a:ext>
                  </a:extLst>
                </a:gridCol>
                <a:gridCol w="1090007">
                  <a:extLst>
                    <a:ext uri="{9D8B030D-6E8A-4147-A177-3AD203B41FA5}">
                      <a16:colId xmlns:a16="http://schemas.microsoft.com/office/drawing/2014/main" val="2878841347"/>
                    </a:ext>
                  </a:extLst>
                </a:gridCol>
                <a:gridCol w="1090007">
                  <a:extLst>
                    <a:ext uri="{9D8B030D-6E8A-4147-A177-3AD203B41FA5}">
                      <a16:colId xmlns:a16="http://schemas.microsoft.com/office/drawing/2014/main" val="223239812"/>
                    </a:ext>
                  </a:extLst>
                </a:gridCol>
                <a:gridCol w="946270">
                  <a:extLst>
                    <a:ext uri="{9D8B030D-6E8A-4147-A177-3AD203B41FA5}">
                      <a16:colId xmlns:a16="http://schemas.microsoft.com/office/drawing/2014/main" val="3907157213"/>
                    </a:ext>
                  </a:extLst>
                </a:gridCol>
                <a:gridCol w="925309">
                  <a:extLst>
                    <a:ext uri="{9D8B030D-6E8A-4147-A177-3AD203B41FA5}">
                      <a16:colId xmlns:a16="http://schemas.microsoft.com/office/drawing/2014/main" val="1045288278"/>
                    </a:ext>
                  </a:extLst>
                </a:gridCol>
                <a:gridCol w="862423">
                  <a:extLst>
                    <a:ext uri="{9D8B030D-6E8A-4147-A177-3AD203B41FA5}">
                      <a16:colId xmlns:a16="http://schemas.microsoft.com/office/drawing/2014/main" val="238690045"/>
                    </a:ext>
                  </a:extLst>
                </a:gridCol>
              </a:tblGrid>
              <a:tr h="256890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y defunciones de FMRR  por municipio de residencia Sonora,2023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273070"/>
                  </a:ext>
                </a:extLst>
              </a:tr>
              <a:tr h="516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Letalidad FMRR^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T.M*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2100"/>
                  </a:ext>
                </a:extLst>
              </a:tr>
              <a:tr h="4326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No  fatales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fatales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34940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Mazatán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36393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Peñasco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493116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236721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Hermosillo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499659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Empalme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708117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Álamos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226314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Navojoa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574264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Etchojoa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378222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47014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Cajeme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167920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Guaymas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637889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Huatabampo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73564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37960"/>
                  </a:ext>
                </a:extLst>
              </a:tr>
              <a:tr h="148726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FMRR= Fiebre Manchada por </a:t>
                      </a:r>
                      <a:r>
                        <a:rPr lang="es-MX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Rickettsia rickettsii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087128"/>
                  </a:ext>
                </a:extLst>
              </a:tr>
              <a:tr h="135205"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I.A: Incidencia. T.M: Tasa de Mortalidad. Cálculo de ambas tasas por 100 000 habitantes.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44245"/>
                  </a:ext>
                </a:extLst>
              </a:tr>
              <a:tr h="135205"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•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^ Letalidad: Defunciones por Fiebre Manchada por Rickettsia rickettsii por cada 100 casos.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69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6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8321" y="404851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 txBox="1"/>
          <p:nvPr/>
        </p:nvSpPr>
        <p:spPr>
          <a:xfrm>
            <a:off x="3989503" y="405059"/>
            <a:ext cx="5118639" cy="7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2800"/>
              <a:buFont typeface="Montserrat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8D1A5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Informe Epidemiológico Rickettsiosis, Sonora 2023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64;p6">
            <a:extLst>
              <a:ext uri="{FF2B5EF4-FFF2-40B4-BE49-F238E27FC236}">
                <a16:creationId xmlns:a16="http://schemas.microsoft.com/office/drawing/2014/main" id="{E9A9213E-BDA8-9588-61E6-0ADD9E038648}"/>
              </a:ext>
            </a:extLst>
          </p:cNvPr>
          <p:cNvSpPr/>
          <p:nvPr/>
        </p:nvSpPr>
        <p:spPr>
          <a:xfrm>
            <a:off x="161097" y="2019172"/>
            <a:ext cx="2465725" cy="4096491"/>
          </a:xfrm>
          <a:prstGeom prst="rect">
            <a:avLst/>
          </a:prstGeom>
          <a:solidFill>
            <a:srgbClr val="8D1A52"/>
          </a:solidFill>
          <a:ln w="12700" cap="flat" cmpd="sng">
            <a:solidFill>
              <a:srgbClr val="8C1A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El canal endémico nos muestra el comportamiento histórico de la FMRR por mes.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MX" sz="1300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300" dirty="0">
                <a:solidFill>
                  <a:srgbClr val="FFFFFF"/>
                </a:solidFill>
                <a:cs typeface="Calibri" panose="020F0502020204030204" pitchFamily="34" charset="0"/>
              </a:rPr>
              <a:t>Durante el año 2023 se ha registrado una incidencia menor, comparado con el año anterior.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MX" sz="1300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300" dirty="0">
                <a:solidFill>
                  <a:srgbClr val="FFFFFF"/>
                </a:solidFill>
                <a:cs typeface="Calibri" panose="020F0502020204030204" pitchFamily="34" charset="0"/>
              </a:rPr>
              <a:t>En los meses de julio, agosto y septiembre los casos registran una incidencia dentro del rango de “seguridad” del canal endémico</a:t>
            </a:r>
          </a:p>
        </p:txBody>
      </p:sp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96BF2E40-8BE9-F999-40C4-E74A7FF107B5}"/>
              </a:ext>
            </a:extLst>
          </p:cNvPr>
          <p:cNvSpPr txBox="1"/>
          <p:nvPr/>
        </p:nvSpPr>
        <p:spPr>
          <a:xfrm>
            <a:off x="0" y="6553845"/>
            <a:ext cx="1190678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 Light"/>
              <a:buNone/>
              <a:tabLst/>
              <a:defRPr/>
            </a:pPr>
            <a:r>
              <a:rPr kumimoji="0" lang="es-MX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Fuente: SINAVE/DGE/SALUD/Sistema Especial de Vigilancia Epidemiológica de Rickettsiosis con información a la SE </a:t>
            </a:r>
            <a:r>
              <a:rPr lang="es-MX" sz="800" b="1" dirty="0">
                <a:latin typeface="Montserrat Light"/>
                <a:ea typeface="Montserrat Light"/>
                <a:cs typeface="Montserrat Light"/>
                <a:sym typeface="Montserrat Light"/>
              </a:rPr>
              <a:t>41  </a:t>
            </a:r>
            <a:r>
              <a:rPr kumimoji="0" lang="es-MX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 Light"/>
              <a:buNone/>
              <a:tabLst/>
              <a:defRPr/>
            </a:pPr>
            <a:r>
              <a:rPr kumimoji="0" lang="es-MX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* Por fecha de inicio de síntomas, con corte a la semana epidemiológica </a:t>
            </a:r>
            <a:r>
              <a:rPr lang="es-MX" sz="800" b="1" dirty="0">
                <a:latin typeface="Montserrat Light"/>
                <a:ea typeface="Montserrat Light"/>
                <a:cs typeface="Montserrat Light"/>
                <a:sym typeface="Montserrat Light"/>
              </a:rPr>
              <a:t>41</a:t>
            </a:r>
            <a:endParaRPr kumimoji="0" lang="es-MX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C18C5D7-C5E1-CBFB-6BDE-EED2EA5442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289955"/>
              </p:ext>
            </p:extLst>
          </p:nvPr>
        </p:nvGraphicFramePr>
        <p:xfrm>
          <a:off x="2718179" y="1803632"/>
          <a:ext cx="8418394" cy="427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8321" y="404851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00;p15">
            <a:extLst>
              <a:ext uri="{FF2B5EF4-FFF2-40B4-BE49-F238E27FC236}">
                <a16:creationId xmlns:a16="http://schemas.microsoft.com/office/drawing/2014/main" id="{626F22BB-80FC-79A4-4CD1-939D273BCC8C}"/>
              </a:ext>
            </a:extLst>
          </p:cNvPr>
          <p:cNvSpPr txBox="1"/>
          <p:nvPr/>
        </p:nvSpPr>
        <p:spPr>
          <a:xfrm>
            <a:off x="4133088" y="354746"/>
            <a:ext cx="534924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356"/>
              </a:buClr>
              <a:buSzPts val="1800"/>
              <a:buFont typeface="Arial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991356"/>
                </a:solidFill>
                <a:effectLst/>
                <a:uLnTx/>
                <a:uFillTx/>
                <a:latin typeface="Montserrat ExtraBold" pitchFamily="2" charset="0"/>
                <a:ea typeface="Calibri"/>
                <a:cs typeface="Calibri"/>
                <a:sym typeface="Calibri"/>
              </a:rPr>
              <a:t>MEDIDAS </a:t>
            </a:r>
            <a:r>
              <a: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991356"/>
                </a:solidFill>
                <a:effectLst/>
                <a:uLnTx/>
                <a:uFillTx/>
                <a:latin typeface="Montserrat ExtraBold" pitchFamily="2" charset="0"/>
                <a:ea typeface="Calibri"/>
                <a:cs typeface="Calibri"/>
                <a:sym typeface="Calibri"/>
              </a:rPr>
              <a:t>DE PROMOCIÓN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D763C"/>
                </a:solidFill>
                <a:effectLst/>
                <a:uLnTx/>
                <a:uFillTx/>
                <a:latin typeface="Montserrat ExtraBold" pitchFamily="2" charset="0"/>
                <a:ea typeface="Calibri"/>
                <a:cs typeface="Calibri"/>
                <a:sym typeface="Calibri"/>
              </a:rPr>
              <a:t>RICKETTSIA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CD763C"/>
              </a:solidFill>
              <a:effectLst/>
              <a:uLnTx/>
              <a:uFillTx/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C5B4280-6D9E-A807-027E-E7A9FF1B3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775944"/>
              </p:ext>
            </p:extLst>
          </p:nvPr>
        </p:nvGraphicFramePr>
        <p:xfrm>
          <a:off x="368299" y="1585912"/>
          <a:ext cx="11455395" cy="486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0F567E4-9F9A-E391-793F-D67672D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952" r="31329"/>
          <a:stretch/>
        </p:blipFill>
        <p:spPr>
          <a:xfrm rot="1240357">
            <a:off x="10626372" y="1070753"/>
            <a:ext cx="819101" cy="10303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F2D24D-98D7-5EAB-7C1F-7262FB2E55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598" y="2328617"/>
            <a:ext cx="762795" cy="10303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9240E1-3926-8D74-F64A-1A85BC062C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682" y="2420033"/>
            <a:ext cx="1119880" cy="8776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CCE772-7A13-F141-AFC3-3FBE512925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4671" y="2362784"/>
            <a:ext cx="1171580" cy="9921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B17236-AE52-9776-4378-1232CDF8CF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1466" y="2305535"/>
            <a:ext cx="738739" cy="9921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FDBA7F-937A-5338-491F-E5C9CCCD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44278" y="2347686"/>
            <a:ext cx="992182" cy="9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1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8321" y="404851"/>
            <a:ext cx="1487602" cy="50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6;p13">
            <a:extLst>
              <a:ext uri="{FF2B5EF4-FFF2-40B4-BE49-F238E27FC236}">
                <a16:creationId xmlns:a16="http://schemas.microsoft.com/office/drawing/2014/main" id="{4449435D-00AA-A753-E1D5-14285E527A7C}"/>
              </a:ext>
            </a:extLst>
          </p:cNvPr>
          <p:cNvSpPr txBox="1"/>
          <p:nvPr/>
        </p:nvSpPr>
        <p:spPr>
          <a:xfrm>
            <a:off x="1294182" y="628621"/>
            <a:ext cx="9603633" cy="7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1A52"/>
              </a:buClr>
              <a:buSzPts val="2800"/>
              <a:buFont typeface="Montserrat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8D1A5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Directorio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267;p13">
            <a:extLst>
              <a:ext uri="{FF2B5EF4-FFF2-40B4-BE49-F238E27FC236}">
                <a16:creationId xmlns:a16="http://schemas.microsoft.com/office/drawing/2014/main" id="{409B4CFE-FCCA-EA3E-E1CD-9739FC565AEF}"/>
              </a:ext>
            </a:extLst>
          </p:cNvPr>
          <p:cNvSpPr txBox="1"/>
          <p:nvPr/>
        </p:nvSpPr>
        <p:spPr>
          <a:xfrm>
            <a:off x="1391467" y="1667643"/>
            <a:ext cx="912966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Dr. José Luis Alomía Zegarra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Secretario de Salud Pública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Dr. Jorge Laureano Eugenio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Director General de Promoción a la Salud y Prevención de Enfermedades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Dr. Universo Ortiz Arballo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Director de Epidemiología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Dr. Víctor Abel Coronado Félix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Subdirector de Vigilancia Epidemiológica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QBC. Jesús Manuel Contreras García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Responsable del Sistema Especial de Enfermedades Transmitidas por Vector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D38E730-886E-3597-5595-7B371CD5C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46" y="6286500"/>
            <a:ext cx="83746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MX" sz="11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Avenida Antonia Ruiz s/n, entre Blvd. Solidaridad y Sufragio Efectivo. Col. Emiliano Zapata C.P 83280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Hermosillo, Sonora. </a:t>
            </a:r>
            <a:r>
              <a:rPr kumimoji="0" lang="es-MX" sz="11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dgprospe.sonora@gmail.com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kumimoji="0" lang="es-MX" sz="11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www.saludsonora.gob.mx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18580</TotalTime>
  <Words>1306</Words>
  <Application>Microsoft Office PowerPoint</Application>
  <PresentationFormat>Panorámica</PresentationFormat>
  <Paragraphs>309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Montserrat ExtraBold</vt:lpstr>
      <vt:lpstr>Segoe UI</vt:lpstr>
      <vt:lpstr>Montserrat Light</vt:lpstr>
      <vt:lpstr>Montserrat Black</vt:lpstr>
      <vt:lpstr>Montserrat</vt:lpstr>
      <vt:lpstr>Calibri</vt:lpstr>
      <vt:lpstr>Arial</vt:lpstr>
      <vt:lpstr>Tema de Office</vt:lpstr>
      <vt:lpstr>Presentación de PowerPoint</vt:lpstr>
      <vt:lpstr>Informe Epidemiológico Rickettsiosis, Sonora 2023</vt:lpstr>
      <vt:lpstr>Informe Epidemiológico Rickettsiosis, Sonora 2023</vt:lpstr>
      <vt:lpstr>Defunciones por FMRR, Sonora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UDUE</dc:creator>
  <cp:lastModifiedBy>Victor Coronado</cp:lastModifiedBy>
  <cp:revision>380</cp:revision>
  <dcterms:created xsi:type="dcterms:W3CDTF">2021-10-11T20:16:27Z</dcterms:created>
  <dcterms:modified xsi:type="dcterms:W3CDTF">2023-10-16T22:43:11Z</dcterms:modified>
</cp:coreProperties>
</file>